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42" r:id="rId3"/>
    <p:sldId id="443" r:id="rId4"/>
    <p:sldId id="444" r:id="rId5"/>
    <p:sldId id="445" r:id="rId6"/>
    <p:sldId id="446" r:id="rId7"/>
    <p:sldId id="447" r:id="rId8"/>
    <p:sldId id="448" r:id="rId9"/>
    <p:sldId id="524" r:id="rId10"/>
    <p:sldId id="317" r:id="rId11"/>
    <p:sldId id="256" r:id="rId12"/>
    <p:sldId id="346" r:id="rId13"/>
    <p:sldId id="389" r:id="rId14"/>
    <p:sldId id="392" r:id="rId15"/>
    <p:sldId id="436" r:id="rId16"/>
    <p:sldId id="435" r:id="rId17"/>
    <p:sldId id="437" r:id="rId18"/>
    <p:sldId id="439" r:id="rId19"/>
    <p:sldId id="438" r:id="rId20"/>
    <p:sldId id="390" r:id="rId21"/>
    <p:sldId id="294" r:id="rId22"/>
    <p:sldId id="449" r:id="rId23"/>
    <p:sldId id="450" r:id="rId24"/>
    <p:sldId id="456" r:id="rId26"/>
    <p:sldId id="564" r:id="rId27"/>
    <p:sldId id="565" r:id="rId28"/>
    <p:sldId id="566" r:id="rId29"/>
    <p:sldId id="298" r:id="rId30"/>
    <p:sldId id="454" r:id="rId31"/>
    <p:sldId id="591" r:id="rId32"/>
    <p:sldId id="451" r:id="rId33"/>
    <p:sldId id="452" r:id="rId34"/>
    <p:sldId id="455" r:id="rId35"/>
    <p:sldId id="567" r:id="rId36"/>
    <p:sldId id="259" r:id="rId37"/>
    <p:sldId id="352" r:id="rId38"/>
    <p:sldId id="309" r:id="rId39"/>
    <p:sldId id="355" r:id="rId40"/>
    <p:sldId id="266" r:id="rId41"/>
    <p:sldId id="362" r:id="rId42"/>
    <p:sldId id="364" r:id="rId43"/>
    <p:sldId id="495" r:id="rId44"/>
    <p:sldId id="370" r:id="rId45"/>
    <p:sldId id="348" r:id="rId46"/>
    <p:sldId id="331" r:id="rId47"/>
    <p:sldId id="349" r:id="rId48"/>
    <p:sldId id="358" r:id="rId49"/>
    <p:sldId id="342" r:id="rId50"/>
    <p:sldId id="367" r:id="rId51"/>
    <p:sldId id="368" r:id="rId52"/>
    <p:sldId id="279" r:id="rId53"/>
    <p:sldId id="280" r:id="rId54"/>
  </p:sldIdLst>
  <p:sldSz cx="12192000" cy="6858000"/>
  <p:notesSz cx="6858000" cy="9144000"/>
  <p:custDataLst>
    <p:tags r:id="rId5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FFD93E"/>
    <a:srgbClr val="FFFFCC"/>
    <a:srgbClr val="9933FF"/>
    <a:srgbClr val="990033"/>
    <a:srgbClr val="0066FF"/>
    <a:srgbClr val="CC66FF"/>
    <a:srgbClr val="065381"/>
    <a:srgbClr val="6EE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5494" autoAdjust="0"/>
  </p:normalViewPr>
  <p:slideViewPr>
    <p:cSldViewPr showGuides="1">
      <p:cViewPr varScale="1">
        <p:scale>
          <a:sx n="79" d="100"/>
          <a:sy n="79" d="100"/>
        </p:scale>
        <p:origin x="102" y="294"/>
      </p:cViewPr>
      <p:guideLst>
        <p:guide orient="horz" pos="2161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gs" Target="tags/tag60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9DA1-612B-4870-BA2E-7F3BC7C8B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A2823-67B2-47C9-8444-3073A3AA24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291554-4D72-4AFC-B571-E26122A9A0B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8EFFE-AEB4-410C-8112-E3FD2FB65F0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9A125B-255F-411A-B6C0-E8E4F5176D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2294AF-E25E-4631-9751-59D655966D4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4F43FE-C14E-46B8-A459-D328373DB1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E31014-46FA-4D4A-977F-2EF15176D25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9B671-C187-4C6F-A0CC-30772CD0AD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AA594C-C040-4D8D-B494-D74E93CB566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18CE44-1095-45A1-BBC6-8F3A6C01DE7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0D4A4B-197A-409C-9058-1C77E8A0A72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FCD07-E7D3-4086-B5E4-B0FB77C54CC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D62FFFF2-CD71-4780-8E91-EDCB45907C1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heel spokes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5.jpeg"/><Relationship Id="rId7" Type="http://schemas.openxmlformats.org/officeDocument/2006/relationships/tags" Target="../tags/tag2.xml"/><Relationship Id="rId6" Type="http://schemas.openxmlformats.org/officeDocument/2006/relationships/image" Target="../media/image24.jpeg"/><Relationship Id="rId5" Type="http://schemas.openxmlformats.org/officeDocument/2006/relationships/tags" Target="../tags/tag1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26.png"/><Relationship Id="rId2" Type="http://schemas.openxmlformats.org/officeDocument/2006/relationships/tags" Target="../tags/tag4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1.xml"/><Relationship Id="rId11" Type="http://schemas.openxmlformats.org/officeDocument/2006/relationships/image" Target="../media/image11.png"/><Relationship Id="rId10" Type="http://schemas.openxmlformats.org/officeDocument/2006/relationships/tags" Target="../tags/tag10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10.png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26.png"/><Relationship Id="rId4" Type="http://schemas.openxmlformats.org/officeDocument/2006/relationships/tags" Target="../tags/tag14.xml"/><Relationship Id="rId3" Type="http://schemas.openxmlformats.org/officeDocument/2006/relationships/image" Target="../media/image28.png"/><Relationship Id="rId2" Type="http://schemas.openxmlformats.org/officeDocument/2006/relationships/tags" Target="../tags/tag1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26.png"/><Relationship Id="rId2" Type="http://schemas.openxmlformats.org/officeDocument/2006/relationships/tags" Target="../tags/tag2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image" Target="../media/image26.png"/><Relationship Id="rId2" Type="http://schemas.openxmlformats.org/officeDocument/2006/relationships/tags" Target="../tags/tag30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tags" Target="../tags/tag36.xml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26.png"/><Relationship Id="rId2" Type="http://schemas.openxmlformats.org/officeDocument/2006/relationships/tags" Target="../tags/tag38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1.png"/><Relationship Id="rId11" Type="http://schemas.openxmlformats.org/officeDocument/2006/relationships/tags" Target="../tags/tag45.xml"/><Relationship Id="rId10" Type="http://schemas.openxmlformats.org/officeDocument/2006/relationships/image" Target="../media/image31.jpeg"/><Relationship Id="rId1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tags" Target="../tags/tag46.xml"/><Relationship Id="rId3" Type="http://schemas.openxmlformats.org/officeDocument/2006/relationships/image" Target="../media/image32.pn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3.jpeg"/><Relationship Id="rId1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31.jpeg"/><Relationship Id="rId7" Type="http://schemas.openxmlformats.org/officeDocument/2006/relationships/tags" Target="../tags/tag51.xml"/><Relationship Id="rId6" Type="http://schemas.openxmlformats.org/officeDocument/2006/relationships/image" Target="../media/image30.png"/><Relationship Id="rId5" Type="http://schemas.openxmlformats.org/officeDocument/2006/relationships/tags" Target="../tags/tag50.xml"/><Relationship Id="rId4" Type="http://schemas.openxmlformats.org/officeDocument/2006/relationships/image" Target="../media/image28.png"/><Relationship Id="rId3" Type="http://schemas.openxmlformats.org/officeDocument/2006/relationships/tags" Target="../tags/tag49.xml"/><Relationship Id="rId2" Type="http://schemas.openxmlformats.org/officeDocument/2006/relationships/image" Target="../media/image27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image" Target="../media/image29.png"/><Relationship Id="rId13" Type="http://schemas.openxmlformats.org/officeDocument/2006/relationships/tags" Target="../tags/tag54.xml"/><Relationship Id="rId12" Type="http://schemas.openxmlformats.org/officeDocument/2006/relationships/image" Target="../media/image35.png"/><Relationship Id="rId11" Type="http://schemas.openxmlformats.org/officeDocument/2006/relationships/tags" Target="../tags/tag53.xml"/><Relationship Id="rId10" Type="http://schemas.openxmlformats.org/officeDocument/2006/relationships/image" Target="../media/image22.jpeg"/><Relationship Id="rId1" Type="http://schemas.openxmlformats.org/officeDocument/2006/relationships/tags" Target="../tags/tag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39.png"/><Relationship Id="rId1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microsoft.com/office/2007/relationships/media" Target="../media/media4.mp3"/><Relationship Id="rId3" Type="http://schemas.openxmlformats.org/officeDocument/2006/relationships/audio" Target="../media/media4.mp3"/><Relationship Id="rId2" Type="http://schemas.openxmlformats.org/officeDocument/2006/relationships/image" Target="../media/image47.png"/><Relationship Id="rId1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8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8.png"/><Relationship Id="rId1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65.png"/><Relationship Id="rId3" Type="http://schemas.openxmlformats.org/officeDocument/2006/relationships/tags" Target="../tags/tag59.xml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15380" y="1628800"/>
            <a:ext cx="1116124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0000FF"/>
                </a:solidFill>
                <a:latin typeface="+mn-lt"/>
              </a:rPr>
              <a:t>Do you like watching TV</a:t>
            </a:r>
            <a:r>
              <a:rPr kumimoji="1" lang="en-US" altLang="zh-CN" dirty="0" smtClean="0">
                <a:solidFill>
                  <a:srgbClr val="0000FF"/>
                </a:solidFill>
                <a:latin typeface="+mn-lt"/>
              </a:rPr>
              <a:t>? </a:t>
            </a:r>
            <a:r>
              <a:rPr kumimoji="1" lang="en-US" altLang="zh-CN" dirty="0">
                <a:solidFill>
                  <a:srgbClr val="0000FF"/>
                </a:solidFill>
                <a:latin typeface="+mn-lt"/>
              </a:rPr>
              <a:t>What’s your favorite program?</a:t>
            </a:r>
            <a:endParaRPr kumimoji="1" lang="zh-CN" altLang="en-US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>
                <a:solidFill>
                  <a:srgbClr val="0000FF"/>
                </a:solidFill>
                <a:latin typeface="+mn-lt"/>
              </a:rPr>
              <a:t>Why do you like it? </a:t>
            </a:r>
            <a:endParaRPr kumimoji="1" lang="en-US" altLang="zh-CN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3284984"/>
            <a:ext cx="4032448" cy="25264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14826"/>
            <a:ext cx="5184576" cy="1413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568" y="3645024"/>
            <a:ext cx="7704856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5 </a:t>
            </a:r>
            <a:endParaRPr lang="en-US" altLang="zh-CN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 you want to </a:t>
            </a:r>
            <a:endParaRPr lang="en-US" altLang="zh-CN" sz="5400" b="1" kern="1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kern="1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watch a game show?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628800"/>
            <a:ext cx="6826955" cy="1706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082596" y="-146729"/>
            <a:ext cx="3463174" cy="1248528"/>
            <a:chOff x="4999" y="258"/>
            <a:chExt cx="5454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3652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257165" y="254635"/>
            <a:ext cx="22085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Lead in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16739" name="TextBox 2"/>
          <p:cNvSpPr txBox="1"/>
          <p:nvPr/>
        </p:nvSpPr>
        <p:spPr>
          <a:xfrm>
            <a:off x="327660" y="892810"/>
            <a:ext cx="7727315" cy="1918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What kind of TV show are they?</a:t>
            </a:r>
            <a:endParaRPr lang="en-US" altLang="zh-CN" sz="3600" b="1" dirty="0">
              <a:solidFill>
                <a:srgbClr val="000000"/>
              </a:solidFill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  <a:sym typeface="+mn-ea"/>
            </a:endParaRPr>
          </a:p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endParaRPr lang="en-US" altLang="zh-CN" sz="3600" b="1" dirty="0">
              <a:solidFill>
                <a:srgbClr val="000000"/>
              </a:solidFill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</a:endParaRPr>
          </a:p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solidFill>
                  <a:srgbClr val="000000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What do you think of them?</a:t>
            </a:r>
            <a:endParaRPr lang="en-US" altLang="zh-CN" sz="3600" b="1" dirty="0">
              <a:solidFill>
                <a:srgbClr val="C00000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pic>
        <p:nvPicPr>
          <p:cNvPr id="14" name="图片 13" descr="8"/>
          <p:cNvPicPr>
            <a:picLocks noChangeAspect="1"/>
          </p:cNvPicPr>
          <p:nvPr/>
        </p:nvPicPr>
        <p:blipFill rotWithShape="1">
          <a:blip r:embed="rId3"/>
          <a:srcRect t="5789" b="18449"/>
          <a:stretch>
            <a:fillRect/>
          </a:stretch>
        </p:blipFill>
        <p:spPr>
          <a:xfrm>
            <a:off x="4024630" y="3728720"/>
            <a:ext cx="3552825" cy="2190750"/>
          </a:xfrm>
          <a:prstGeom prst="round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85895" y="6118860"/>
            <a:ext cx="3625215" cy="5403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/>
          <a:p>
            <a:pPr algn="ctr" defTabSz="685800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America's Got Talent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5575" y="6133465"/>
            <a:ext cx="3304540" cy="48323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>
            <a:defPPr>
              <a:defRPr lang="zh-CN"/>
            </a:defPPr>
            <a:lvl1pPr marL="0" algn="ctr" defTabSz="685800" eaLnBrk="1" latinLnBrk="0" hangingPunct="1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defTabSz="685800" eaLnBrk="1" latinLnBrk="0" hangingPunct="1">
              <a:defRPr sz="1400"/>
            </a:lvl2pPr>
            <a:lvl3pPr defTabSz="685800" eaLnBrk="1" latinLnBrk="0" hangingPunct="1">
              <a:defRPr sz="1400"/>
            </a:lvl3pPr>
            <a:lvl4pPr defTabSz="685800" eaLnBrk="1" latinLnBrk="0" hangingPunct="1">
              <a:defRPr sz="1400"/>
            </a:lvl4pPr>
            <a:lvl5pPr defTabSz="685800" eaLnBrk="1" latinLnBrk="0" hangingPunct="1"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r>
              <a:rPr lang="en-US" altLang="zh-CN" dirty="0"/>
              <a:t>China’s Got Talent</a:t>
            </a:r>
            <a:endParaRPr lang="en-US" altLang="zh-CN" dirty="0"/>
          </a:p>
        </p:txBody>
      </p:sp>
      <p:pic>
        <p:nvPicPr>
          <p:cNvPr id="8" name="图片 7" descr="7"/>
          <p:cNvPicPr>
            <a:picLocks noChangeAspect="1"/>
          </p:cNvPicPr>
          <p:nvPr/>
        </p:nvPicPr>
        <p:blipFill rotWithShape="1">
          <a:blip r:embed="rId4"/>
          <a:srcRect t="16435" b="13268"/>
          <a:stretch>
            <a:fillRect/>
          </a:stretch>
        </p:blipFill>
        <p:spPr>
          <a:xfrm>
            <a:off x="7849870" y="3726180"/>
            <a:ext cx="3862070" cy="2152650"/>
          </a:xfrm>
          <a:prstGeom prst="round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217535" y="6123305"/>
            <a:ext cx="3493770" cy="45085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/>
          <a:p>
            <a:pPr algn="ctr" defTabSz="685800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Britain’s Got Talent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t01818b72401c084c9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055" y="3709035"/>
            <a:ext cx="3458210" cy="2299335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054975" y="908685"/>
            <a:ext cx="379222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</a:pPr>
            <a:r>
              <a:rPr lang="en-US" altLang="zh-CN" dirty="0">
                <a:solidFill>
                  <a:srgbClr val="C00000"/>
                </a:solidFill>
              </a:rPr>
              <a:t>talent show </a:t>
            </a:r>
            <a:r>
              <a:rPr lang="zh-CN" altLang="zh-CN" dirty="0">
                <a:solidFill>
                  <a:srgbClr val="C00000"/>
                </a:solidFill>
              </a:rPr>
              <a:t>达人秀</a:t>
            </a:r>
            <a:endParaRPr lang="zh-CN" altLang="zh-CN" dirty="0">
              <a:solidFill>
                <a:srgbClr val="C00000"/>
              </a:solidFill>
            </a:endParaRPr>
          </a:p>
        </p:txBody>
      </p:sp>
      <p:pic>
        <p:nvPicPr>
          <p:cNvPr id="10" name="图片 9" descr="微信图片_20231024094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380" y="1700530"/>
            <a:ext cx="4824095" cy="159829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8079105" y="2637155"/>
            <a:ext cx="824865" cy="101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8062595" y="3194685"/>
            <a:ext cx="824865" cy="101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966075" y="2568575"/>
            <a:ext cx="24447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v.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介意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v.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忍受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;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站立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1"/>
      <p:bldP spid="6" grpId="0" bldLvl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082596" y="-146729"/>
            <a:ext cx="3463174" cy="1248528"/>
            <a:chOff x="4999" y="258"/>
            <a:chExt cx="5454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3652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文本框 4101"/>
          <p:cNvSpPr txBox="1"/>
          <p:nvPr/>
        </p:nvSpPr>
        <p:spPr bwMode="auto">
          <a:xfrm>
            <a:off x="5257165" y="254635"/>
            <a:ext cx="2208530" cy="76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u="none" strike="noStrike" kern="1200" normalizeH="0" baseline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2C8885"/>
                </a:solidFill>
                <a:effectLst>
                  <a:outerShdw blurRad="12700" dist="38100" dir="2700000" algn="tl" rotWithShape="0">
                    <a:srgbClr val="7FBFC2"/>
                  </a:outerShdw>
                </a:effectLst>
                <a:uLnTx/>
                <a:uFillTx/>
                <a:latin typeface="Aharoni" panose="02010803020104030203" charset="0"/>
                <a:ea typeface="幼圆" panose="02010509060101010101" pitchFamily="49" charset="-122"/>
                <a:cs typeface="Aharoni" panose="02010803020104030203" charset="0"/>
                <a:sym typeface="宋体" panose="02010600030101010101" pitchFamily="2" charset="-122"/>
              </a:rPr>
              <a:t>Lead in</a:t>
            </a:r>
            <a:endParaRPr kumimoji="0" lang="en-US" altLang="zh-CN" sz="4400" b="1" u="none" strike="noStrike" kern="1200" normalizeH="0" baseline="0" noProof="1">
              <a:ln w="9525">
                <a:solidFill>
                  <a:schemeClr val="bg1"/>
                </a:solidFill>
                <a:prstDash val="solid"/>
              </a:ln>
              <a:solidFill>
                <a:srgbClr val="2C8885"/>
              </a:solidFill>
              <a:effectLst>
                <a:outerShdw blurRad="12700" dist="38100" dir="2700000" algn="tl" rotWithShape="0">
                  <a:srgbClr val="7FBFC2"/>
                </a:outerShdw>
              </a:effectLst>
              <a:uLnTx/>
              <a:uFillTx/>
              <a:latin typeface="Aharoni" panose="02010803020104030203" charset="0"/>
              <a:ea typeface="幼圆" panose="02010509060101010101" pitchFamily="49" charset="-122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116739" name="TextBox 2"/>
          <p:cNvSpPr txBox="1"/>
          <p:nvPr/>
        </p:nvSpPr>
        <p:spPr>
          <a:xfrm>
            <a:off x="327660" y="1556385"/>
            <a:ext cx="10654030" cy="7004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571500" indent="-5715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3600" b="1" dirty="0">
                <a:solidFill>
                  <a:srgbClr val="0000FF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What other kinds of TV shows do you know?</a:t>
            </a:r>
            <a:endParaRPr lang="en-US" altLang="zh-CN" sz="3600" b="1" dirty="0">
              <a:solidFill>
                <a:srgbClr val="0000FF"/>
              </a:solidFill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  <p:bldLst>
      <p:bldP spid="11673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6106" y="2708982"/>
            <a:ext cx="7162783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A:What do you think of sitcoms?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0" y="-27305"/>
            <a:ext cx="3829050" cy="1028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9965" y="969645"/>
            <a:ext cx="7078345" cy="2011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sz="2800" dirty="0">
                <a:solidFill>
                  <a:srgbClr val="FF0000"/>
                </a:solidFill>
                <a:sym typeface="+mn-ea"/>
              </a:rPr>
              <a:t>sitcom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(situation comedy)</a:t>
            </a:r>
            <a:r>
              <a:rPr lang="zh-CN" altLang="zh-CN" sz="2800" dirty="0">
                <a:solidFill>
                  <a:srgbClr val="FF0000"/>
                </a:solidFill>
                <a:sym typeface="+mn-ea"/>
              </a:rPr>
              <a:t>: 情景喜剧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(通常让主要角色在固定的几个景点，过着自己的生活，而每集都有不同的主题，其中有爱情、友情和亲情等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。)</a:t>
            </a:r>
            <a:endParaRPr lang="en-US" altLang="zh-CN" sz="2800" dirty="0">
              <a:solidFill>
                <a:srgbClr val="0033CC"/>
              </a:solidFill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2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4725670"/>
            <a:ext cx="2444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《爱情公寓》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1143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16500" y="3501390"/>
            <a:ext cx="4236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 I love</a:t>
            </a:r>
            <a:r>
              <a:rPr lang="en-US" altLang="zh-CN" sz="3000">
                <a:solidFill>
                  <a:srgbClr val="00B050"/>
                </a:solidFill>
                <a:latin typeface="Arial" panose="020B0604020202020204" pitchFamily="34" charset="0"/>
              </a:rPr>
              <a:t> them.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99596" y="4055817"/>
            <a:ext cx="7162783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A:Why?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99990" y="4704715"/>
            <a:ext cx="713359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B050"/>
                </a:solidFill>
                <a:latin typeface="Arial" panose="020B0604020202020204" pitchFamily="34" charset="0"/>
              </a:rPr>
              <a:t>B: Because they are funny and I can learn some </a:t>
            </a:r>
            <a:r>
              <a:rPr lang="en-US" altLang="zh-CN" sz="2800" u="sng">
                <a:solidFill>
                  <a:srgbClr val="00B050"/>
                </a:solidFill>
                <a:latin typeface="Arial" panose="020B0604020202020204" pitchFamily="34" charset="0"/>
              </a:rPr>
              <a:t>joke</a:t>
            </a:r>
            <a:r>
              <a:rPr lang="en-US" altLang="zh-CN" sz="2800">
                <a:solidFill>
                  <a:srgbClr val="00B050"/>
                </a:solidFill>
                <a:latin typeface="Arial" panose="020B0604020202020204" pitchFamily="34" charset="0"/>
              </a:rPr>
              <a:t>s.</a:t>
            </a:r>
            <a:endParaRPr lang="en-US" altLang="zh-CN" sz="28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54245" y="5419090"/>
            <a:ext cx="7398385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A:Do you </a:t>
            </a:r>
            <a:r>
              <a:rPr kumimoji="1" lang="en-US" altLang="zh-CN" u="sng" dirty="0">
                <a:solidFill>
                  <a:srgbClr val="0000FF"/>
                </a:solidFill>
                <a:latin typeface="Arial" panose="020B0604020202020204" pitchFamily="34" charset="0"/>
              </a:rPr>
              <a:t>plan to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watch them tonight?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999990" y="6068060"/>
            <a:ext cx="4236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 Yes, I do.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 descr="微信图片_202310241105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" y="1486535"/>
            <a:ext cx="4062730" cy="3042285"/>
          </a:xfrm>
          <a:prstGeom prst="rect">
            <a:avLst/>
          </a:prstGeom>
        </p:spPr>
      </p:pic>
      <p:pic>
        <p:nvPicPr>
          <p:cNvPr id="91147" name="Picture 11" descr="笑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385" y="3573145"/>
            <a:ext cx="42672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8" name="Picture 12" descr="笑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20" y="3573145"/>
            <a:ext cx="42672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8112125" y="5136515"/>
            <a:ext cx="244475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n.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笑话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plan v. </a:t>
            </a:r>
            <a:r>
              <a:rPr lang="zh-CN" sz="2400" dirty="0">
                <a:solidFill>
                  <a:srgbClr val="FF0000"/>
                </a:solidFill>
                <a:sym typeface="+mn-ea"/>
              </a:rPr>
              <a:t>计划</a:t>
            </a:r>
            <a:endParaRPr lang="zh-CN" sz="24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1143" grpId="0"/>
      <p:bldP spid="5" grpId="0" bldLvl="0" animBg="1"/>
      <p:bldP spid="11" grpId="0"/>
      <p:bldP spid="12" grpId="0" bldLvl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6106" y="2708982"/>
            <a:ext cx="7162783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A:What do you think of talk shows?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445" y="1831340"/>
            <a:ext cx="4087495" cy="30886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0" y="-27305"/>
            <a:ext cx="3829050" cy="1028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9965" y="969645"/>
            <a:ext cx="6096000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talk show   </a:t>
            </a:r>
            <a:r>
              <a:rPr lang="zh-CN" altLang="zh-CN" sz="2800" dirty="0">
                <a:solidFill>
                  <a:srgbClr val="FF0000"/>
                </a:solidFill>
                <a:sym typeface="+mn-ea"/>
              </a:rPr>
              <a:t>脱口秀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/谈话节目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(一种由观众/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嘉宾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聚集在一起讨论主持人提出的话题的电视节目。)</a:t>
            </a:r>
            <a:endParaRPr lang="en-US" altLang="zh-CN" sz="2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5013325"/>
            <a:ext cx="2444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《鲁豫有约》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1143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16500" y="3501390"/>
            <a:ext cx="4236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 I can’t </a:t>
            </a:r>
            <a:r>
              <a:rPr lang="en-US" altLang="zh-CN" u="sng">
                <a:solidFill>
                  <a:srgbClr val="00B050"/>
                </a:solidFill>
                <a:latin typeface="Arial" panose="020B0604020202020204" pitchFamily="34" charset="0"/>
              </a:rPr>
              <a:t>stand</a:t>
            </a:r>
            <a:r>
              <a:rPr lang="en-US" altLang="zh-CN" sz="3000">
                <a:solidFill>
                  <a:srgbClr val="00B050"/>
                </a:solidFill>
                <a:latin typeface="Arial" panose="020B0604020202020204" pitchFamily="34" charset="0"/>
              </a:rPr>
              <a:t> them.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pic>
        <p:nvPicPr>
          <p:cNvPr id="91145" name="Picture 9" descr="哭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40" y="3518535"/>
            <a:ext cx="42672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999596" y="4055817"/>
            <a:ext cx="7162783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A:Why?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999990" y="4848225"/>
            <a:ext cx="71335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 Because they are so boring.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56735" y="5275580"/>
            <a:ext cx="7805420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A:Do you want to watch them this weekend?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999990" y="6068060"/>
            <a:ext cx="4236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 No, I don’t.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9" descr="哭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10" y="3507105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1143" grpId="0"/>
      <p:bldP spid="5" grpId="0" bldLvl="0" animBg="1"/>
      <p:bldP spid="11" grpId="0"/>
      <p:bldP spid="12" grpId="0" bldLvl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72596" y="2708982"/>
            <a:ext cx="7162783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A:What do you think of soap operas?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0" y="-27305"/>
            <a:ext cx="3829050" cy="1028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9965" y="1125220"/>
            <a:ext cx="6096000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soap opera: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肥皂剧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以家庭问题为主要内容的连续剧。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sz="2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3615" y="4941570"/>
            <a:ext cx="2444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《意难忘》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1143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72990" y="3501390"/>
            <a:ext cx="423672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 I don’t </a:t>
            </a:r>
            <a:r>
              <a:rPr lang="en-US" altLang="zh-CN" u="sng">
                <a:solidFill>
                  <a:srgbClr val="00B050"/>
                </a:solidFill>
                <a:latin typeface="Arial" panose="020B0604020202020204" pitchFamily="34" charset="0"/>
              </a:rPr>
              <a:t>mind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 them.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altLang="zh-CN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7970" y="4005580"/>
            <a:ext cx="713359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But you can’t </a:t>
            </a:r>
            <a:r>
              <a:rPr lang="en-US" altLang="zh-CN" u="sng">
                <a:solidFill>
                  <a:srgbClr val="00B050"/>
                </a:solidFill>
                <a:latin typeface="Arial" panose="020B0604020202020204" pitchFamily="34" charset="0"/>
              </a:rPr>
              <a:t>expect to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zh-CN" u="sng">
                <a:solidFill>
                  <a:srgbClr val="00B050"/>
                </a:solidFill>
                <a:latin typeface="Arial" panose="020B0604020202020204" pitchFamily="34" charset="0"/>
              </a:rPr>
              <a:t>learn </a:t>
            </a:r>
            <a:endParaRPr lang="en-US" altLang="zh-CN" u="sng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u="sng">
                <a:solidFill>
                  <a:srgbClr val="00B050"/>
                </a:solidFill>
                <a:latin typeface="Arial" panose="020B0604020202020204" pitchFamily="34" charset="0"/>
              </a:rPr>
              <a:t>much from</a:t>
            </a:r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 them.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356735" y="4916805"/>
            <a:ext cx="7805420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A:Do you </a:t>
            </a:r>
            <a:r>
              <a:rPr kumimoji="1" lang="en-US" altLang="zh-CN" sz="2800" u="sng" dirty="0">
                <a:solidFill>
                  <a:srgbClr val="0000FF"/>
                </a:solidFill>
                <a:latin typeface="Arial" panose="020B0604020202020204" pitchFamily="34" charset="0"/>
              </a:rPr>
              <a:t>plan to</a:t>
            </a:r>
            <a:r>
              <a:rPr kumimoji="1"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watch them this weekend?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72355" y="5589270"/>
            <a:ext cx="4236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B:No, I don’t.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pic>
        <p:nvPicPr>
          <p:cNvPr id="91141" name="Picture 5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29" y="3429578"/>
            <a:ext cx="617467" cy="63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图片 13" descr="微信图片_202310241206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525" y="1125220"/>
            <a:ext cx="3896360" cy="3736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60460" y="4473575"/>
            <a:ext cx="24447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v.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期待；预料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1143" grpId="0"/>
      <p:bldP spid="11" grpId="0"/>
      <p:bldP spid="12" grpId="0" bldLvl="0" animBg="1"/>
      <p:bldP spid="13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52670" y="2708910"/>
            <a:ext cx="7325995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A:What do you think of game shows?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0" y="-27305"/>
            <a:ext cx="3829050" cy="1028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80305" y="1196975"/>
            <a:ext cx="6096000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game show: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竞赛节目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/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游戏节目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选手们通过游戏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竞赛角逐奖项。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 sz="2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4797425"/>
            <a:ext cx="27908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《中国诗词大会》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1143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16500" y="3501390"/>
            <a:ext cx="4236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B:I </a:t>
            </a:r>
            <a:r>
              <a:rPr lang="en-US" altLang="zh-CN" sz="3000">
                <a:solidFill>
                  <a:srgbClr val="00B050"/>
                </a:solidFill>
                <a:latin typeface="Arial" panose="020B0604020202020204" pitchFamily="34" charset="0"/>
              </a:rPr>
              <a:t>like them.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99596" y="4055817"/>
            <a:ext cx="7162783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A:Why?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44110" y="4665980"/>
            <a:ext cx="723519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B050"/>
                </a:solidFill>
                <a:latin typeface="Arial" panose="020B0604020202020204" pitchFamily="34" charset="0"/>
              </a:rPr>
              <a:t>B:Because I can try to guess </a:t>
            </a:r>
            <a:r>
              <a:rPr lang="en-US" altLang="zh-CN" sz="2800" u="sng">
                <a:solidFill>
                  <a:srgbClr val="00B050"/>
                </a:solidFill>
                <a:latin typeface="Arial" panose="020B0604020202020204" pitchFamily="34" charset="0"/>
              </a:rPr>
              <a:t>the answers to the questions</a:t>
            </a:r>
            <a:r>
              <a:rPr lang="en-US" altLang="zh-CN" sz="2800">
                <a:solidFill>
                  <a:srgbClr val="00B050"/>
                </a:solidFill>
                <a:latin typeface="Arial" panose="020B0604020202020204" pitchFamily="34" charset="0"/>
              </a:rPr>
              <a:t>.</a:t>
            </a:r>
            <a:endParaRPr lang="en-US" altLang="zh-CN" sz="28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59020" y="5419090"/>
            <a:ext cx="7160260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A:Do you </a:t>
            </a:r>
            <a:r>
              <a:rPr kumimoji="1" lang="en-US" altLang="zh-CN" u="sng" dirty="0">
                <a:solidFill>
                  <a:srgbClr val="0000FF"/>
                </a:solidFill>
                <a:latin typeface="Arial" panose="020B0604020202020204" pitchFamily="34" charset="0"/>
              </a:rPr>
              <a:t>hope to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watch them on TV?</a:t>
            </a: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56480" y="6068060"/>
            <a:ext cx="4236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B:Yes, I do.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 descr="微信图片_202310241126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" y="1412875"/>
            <a:ext cx="4390390" cy="3246755"/>
          </a:xfrm>
          <a:prstGeom prst="rect">
            <a:avLst/>
          </a:prstGeom>
        </p:spPr>
      </p:pic>
      <p:pic>
        <p:nvPicPr>
          <p:cNvPr id="91149" name="Picture 13" descr="笑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187" y="3482601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889115" y="5995670"/>
            <a:ext cx="24447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v. </a:t>
            </a:r>
            <a:r>
              <a:rPr lang="zh-CN" sz="2400" dirty="0">
                <a:solidFill>
                  <a:srgbClr val="FF0000"/>
                </a:solidFill>
                <a:sym typeface="+mn-ea"/>
              </a:rPr>
              <a:t>希望</a:t>
            </a:r>
            <a:endParaRPr lang="zh-CN" sz="24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1143" grpId="0"/>
      <p:bldP spid="5" grpId="0" bldLvl="0" animBg="1"/>
      <p:bldP spid="11" grpId="0"/>
      <p:bldP spid="12" grpId="0" bldLvl="0" animBg="1"/>
      <p:bldP spid="13" grpId="0"/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6106" y="2708982"/>
            <a:ext cx="7162783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A:What do you think of news?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0" y="-27305"/>
            <a:ext cx="3829050" cy="1028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16500" y="1440180"/>
            <a:ext cx="29235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FF0000"/>
                </a:solidFill>
                <a:sym typeface="+mn-ea"/>
              </a:rPr>
              <a:t>news: </a:t>
            </a:r>
            <a:r>
              <a:rPr lang="zh-CN" altLang="en-US" sz="4000" dirty="0">
                <a:solidFill>
                  <a:srgbClr val="FF0000"/>
                </a:solidFill>
                <a:sym typeface="+mn-ea"/>
              </a:rPr>
              <a:t>新闻</a:t>
            </a:r>
            <a:endParaRPr lang="zh-CN" altLang="en-US" sz="40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6005" y="4581525"/>
            <a:ext cx="2444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《新闻联播》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1143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16500" y="3501390"/>
            <a:ext cx="4236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B:I </a:t>
            </a:r>
            <a:r>
              <a:rPr lang="en-US" altLang="zh-CN" sz="3000">
                <a:solidFill>
                  <a:srgbClr val="00B050"/>
                </a:solidFill>
                <a:latin typeface="Arial" panose="020B0604020202020204" pitchFamily="34" charset="0"/>
              </a:rPr>
              <a:t>like it.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99596" y="4055817"/>
            <a:ext cx="7162783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A:Why?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99990" y="4704715"/>
            <a:ext cx="713359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B050"/>
                </a:solidFill>
                <a:latin typeface="Arial" panose="020B0604020202020204" pitchFamily="34" charset="0"/>
              </a:rPr>
              <a:t>B:Because I can learn much from it and it is </a:t>
            </a:r>
            <a:r>
              <a:rPr lang="en-US" altLang="zh-CN" sz="2800" u="sng">
                <a:solidFill>
                  <a:srgbClr val="00B050"/>
                </a:solidFill>
                <a:latin typeface="Arial" panose="020B0604020202020204" pitchFamily="34" charset="0"/>
              </a:rPr>
              <a:t>educational</a:t>
            </a:r>
            <a:r>
              <a:rPr lang="en-US" altLang="zh-CN" sz="2800">
                <a:solidFill>
                  <a:srgbClr val="00B050"/>
                </a:solidFill>
                <a:latin typeface="Arial" panose="020B0604020202020204" pitchFamily="34" charset="0"/>
              </a:rPr>
              <a:t>.</a:t>
            </a:r>
            <a:endParaRPr lang="en-US" altLang="zh-CN" sz="28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15510" y="5490845"/>
            <a:ext cx="7692390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A:What do you plan to watch tonight?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728210" y="6139815"/>
            <a:ext cx="54476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</a:rPr>
              <a:t>B:I plan to watch news.</a:t>
            </a:r>
            <a:endParaRPr lang="en-US" altLang="zh-CN" sz="3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1701165"/>
            <a:ext cx="4131310" cy="2815590"/>
          </a:xfrm>
          <a:prstGeom prst="rect">
            <a:avLst/>
          </a:prstGeom>
        </p:spPr>
      </p:pic>
      <p:pic>
        <p:nvPicPr>
          <p:cNvPr id="91149" name="Picture 13" descr="笑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187" y="3482601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8112125" y="5136515"/>
            <a:ext cx="32397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education n.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教育</a:t>
            </a:r>
            <a:endParaRPr lang="zh-CN" sz="24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1143" grpId="0"/>
      <p:bldP spid="5" grpId="0" bldLvl="0" animBg="1"/>
      <p:bldP spid="11" grpId="0"/>
      <p:bldP spid="12" grpId="0" bldLvl="0" animBg="1"/>
      <p:bldP spid="13" grpId="0"/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4082596" y="-146729"/>
            <a:ext cx="3463174" cy="1248528"/>
            <a:chOff x="4999" y="258"/>
            <a:chExt cx="5454" cy="19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" y="258"/>
              <a:ext cx="2120" cy="196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3" t="59563" r="21222" b="31146"/>
            <a:stretch>
              <a:fillRect/>
            </a:stretch>
          </p:blipFill>
          <p:spPr>
            <a:xfrm>
              <a:off x="6801" y="833"/>
              <a:ext cx="3652" cy="1004"/>
            </a:xfrm>
            <a:custGeom>
              <a:avLst/>
              <a:gdLst>
                <a:gd name="connsiteX0" fmla="*/ 106231 w 3110837"/>
                <a:gd name="connsiteY0" fmla="*/ 0 h 637372"/>
                <a:gd name="connsiteX1" fmla="*/ 3004606 w 3110837"/>
                <a:gd name="connsiteY1" fmla="*/ 0 h 637372"/>
                <a:gd name="connsiteX2" fmla="*/ 3110837 w 3110837"/>
                <a:gd name="connsiteY2" fmla="*/ 106231 h 637372"/>
                <a:gd name="connsiteX3" fmla="*/ 3110837 w 3110837"/>
                <a:gd name="connsiteY3" fmla="*/ 531141 h 637372"/>
                <a:gd name="connsiteX4" fmla="*/ 3004606 w 3110837"/>
                <a:gd name="connsiteY4" fmla="*/ 637372 h 637372"/>
                <a:gd name="connsiteX5" fmla="*/ 106231 w 3110837"/>
                <a:gd name="connsiteY5" fmla="*/ 637372 h 637372"/>
                <a:gd name="connsiteX6" fmla="*/ 0 w 3110837"/>
                <a:gd name="connsiteY6" fmla="*/ 531141 h 637372"/>
                <a:gd name="connsiteX7" fmla="*/ 0 w 3110837"/>
                <a:gd name="connsiteY7" fmla="*/ 106231 h 637372"/>
                <a:gd name="connsiteX8" fmla="*/ 106231 w 3110837"/>
                <a:gd name="connsiteY8" fmla="*/ 0 h 63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37" h="637372">
                  <a:moveTo>
                    <a:pt x="106231" y="0"/>
                  </a:moveTo>
                  <a:lnTo>
                    <a:pt x="3004606" y="0"/>
                  </a:lnTo>
                  <a:cubicBezTo>
                    <a:pt x="3063276" y="0"/>
                    <a:pt x="3110837" y="47561"/>
                    <a:pt x="3110837" y="106231"/>
                  </a:cubicBezTo>
                  <a:lnTo>
                    <a:pt x="3110837" y="531141"/>
                  </a:lnTo>
                  <a:cubicBezTo>
                    <a:pt x="3110837" y="589811"/>
                    <a:pt x="3063276" y="637372"/>
                    <a:pt x="3004606" y="637372"/>
                  </a:cubicBezTo>
                  <a:lnTo>
                    <a:pt x="106231" y="637372"/>
                  </a:lnTo>
                  <a:cubicBezTo>
                    <a:pt x="47561" y="637372"/>
                    <a:pt x="0" y="589811"/>
                    <a:pt x="0" y="531141"/>
                  </a:cubicBezTo>
                  <a:lnTo>
                    <a:pt x="0" y="106231"/>
                  </a:lnTo>
                  <a:cubicBezTo>
                    <a:pt x="0" y="47561"/>
                    <a:pt x="47561" y="0"/>
                    <a:pt x="106231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6739" name="TextBox 2"/>
          <p:cNvSpPr txBox="1"/>
          <p:nvPr/>
        </p:nvSpPr>
        <p:spPr>
          <a:xfrm>
            <a:off x="4584065" y="1001395"/>
            <a:ext cx="2969895" cy="835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zh-CN" sz="4400" b="1" dirty="0">
                <a:solidFill>
                  <a:srgbClr val="0000FF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TV shows</a:t>
            </a:r>
            <a:r>
              <a:rPr lang="en-US" altLang="zh-CN" sz="3600" b="1" dirty="0">
                <a:solidFill>
                  <a:srgbClr val="0000FF"/>
                </a:solidFill>
                <a:latin typeface="Aharoni" panose="02010803020104030203" charset="0"/>
                <a:ea typeface="宋体" panose="02010600030101010101" pitchFamily="2" charset="-122"/>
                <a:cs typeface="Aharoni" panose="02010803020104030203" charset="0"/>
                <a:sym typeface="+mn-ea"/>
              </a:rPr>
              <a:t> </a:t>
            </a:r>
            <a:endParaRPr lang="en-US" altLang="zh-CN" sz="3600" b="1" dirty="0">
              <a:solidFill>
                <a:srgbClr val="0000FF"/>
              </a:solidFill>
              <a:latin typeface="Aharoni" panose="02010803020104030203" charset="0"/>
              <a:ea typeface="宋体" panose="02010600030101010101" pitchFamily="2" charset="-122"/>
              <a:cs typeface="Aharoni" panose="02010803020104030203" charset="0"/>
              <a:sym typeface="+mn-ea"/>
            </a:endParaRP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986790" y="2633345"/>
            <a:ext cx="3399155" cy="363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1. talk </a:t>
            </a:r>
            <a:r>
              <a:rPr lang="en-US" altLang="zh-CN" dirty="0"/>
              <a:t>show ___ </a:t>
            </a:r>
            <a:endParaRPr lang="en-US" altLang="zh-CN" dirty="0"/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  </a:t>
            </a:r>
            <a:r>
              <a:rPr lang="zh-CN" altLang="en-US" dirty="0"/>
              <a:t>脱口秀</a:t>
            </a:r>
            <a:r>
              <a:rPr lang="en-US" altLang="zh-CN" dirty="0"/>
              <a:t>/</a:t>
            </a:r>
            <a:r>
              <a:rPr lang="zh-CN" altLang="zh-CN" dirty="0"/>
              <a:t>谈话节目</a:t>
            </a:r>
            <a:r>
              <a:rPr lang="en-US" altLang="zh-CN" dirty="0"/>
              <a:t>   </a:t>
            </a:r>
            <a:endParaRPr lang="en-US" altLang="zh-CN" dirty="0"/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2. soap opera </a:t>
            </a:r>
            <a:r>
              <a:rPr lang="en-US" altLang="zh-CN" dirty="0" smtClean="0">
                <a:solidFill>
                  <a:schemeClr val="tx1"/>
                </a:solidFill>
              </a:rPr>
              <a:t>___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     </a:t>
            </a:r>
            <a:r>
              <a:rPr lang="zh-CN" altLang="en-US" dirty="0" smtClean="0"/>
              <a:t>肥皂剧</a:t>
            </a:r>
            <a:endParaRPr lang="en-US" altLang="zh-CN" dirty="0" smtClean="0"/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en-US" altLang="zh-CN" dirty="0">
                <a:solidFill>
                  <a:srgbClr val="FF0000"/>
                </a:solidFill>
              </a:rPr>
              <a:t>sports show </a:t>
            </a:r>
            <a:r>
              <a:rPr lang="en-US" altLang="zh-CN" dirty="0"/>
              <a:t>___</a:t>
            </a:r>
            <a:endParaRPr lang="en-US" altLang="zh-CN" dirty="0"/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     </a:t>
            </a:r>
            <a:r>
              <a:rPr lang="zh-CN" altLang="en-US" dirty="0"/>
              <a:t>运动节目</a:t>
            </a:r>
            <a:r>
              <a:rPr lang="en-US" altLang="zh-CN" dirty="0"/>
              <a:t>  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7" y="1700930"/>
            <a:ext cx="867461" cy="86746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84065" y="2705735"/>
            <a:ext cx="3705860" cy="3629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4. sitcom ___ 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情景喜剧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5. game show ___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竞赛节目/游戏节目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6. 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talent show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___ 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达人秀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72805" y="2777490"/>
            <a:ext cx="3816985" cy="2453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eaLnBrk="1" hangingPunct="1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7. news ___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marL="0" algn="l" eaLnBrk="1" hangingPunct="1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新闻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marL="0" algn="l" eaLnBrk="1" hangingPunct="1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8. 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comedy show </a:t>
            </a:r>
            <a:r>
              <a:rPr lang="en-US" altLang="zh-CN" dirty="0" smtClean="0">
                <a:sym typeface="+mn-ea"/>
              </a:rPr>
              <a:t>___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marL="0" algn="l" eaLnBrk="1" hangingPunct="1">
              <a:lnSpc>
                <a:spcPct val="12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喜剧表演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0" y="-27305"/>
            <a:ext cx="3829050" cy="1028700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  <p:bldLst>
      <p:bldP spid="11673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748953" y="1909398"/>
            <a:ext cx="5256584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I love outdoors reality shows</a:t>
            </a:r>
            <a:r>
              <a:rPr kumimoji="1" lang="en-US" altLang="zh-CN" dirty="0" smtClean="0">
                <a:solidFill>
                  <a:srgbClr val="FF0000"/>
                </a:solidFill>
              </a:rPr>
              <a:t>. It’s really interesting.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1391694" y="404664"/>
            <a:ext cx="915499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What do you think of outdoors reality shows?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268760"/>
            <a:ext cx="3939913" cy="2878381"/>
          </a:xfrm>
          <a:prstGeom prst="rect">
            <a:avLst/>
          </a:prstGeom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366779" y="4643646"/>
            <a:ext cx="432534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What do you think of game shows?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4005064"/>
            <a:ext cx="3842411" cy="2551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026028" y="820969"/>
            <a:ext cx="3240360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Match the TV shows with the pictures [a-g].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921753" y="4753781"/>
            <a:ext cx="10729192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1. talk </a:t>
            </a:r>
            <a:r>
              <a:rPr lang="en-US" altLang="zh-CN" dirty="0"/>
              <a:t>show ___       2. soap opera </a:t>
            </a:r>
            <a:r>
              <a:rPr lang="en-US" altLang="zh-CN" dirty="0" smtClean="0"/>
              <a:t>___      3</a:t>
            </a:r>
            <a:r>
              <a:rPr lang="en-US" altLang="zh-CN" dirty="0"/>
              <a:t>. sports show ___   </a:t>
            </a:r>
            <a:endParaRPr lang="en-US" altLang="zh-CN" dirty="0" smtClean="0"/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4</a:t>
            </a:r>
            <a:r>
              <a:rPr lang="en-US" altLang="zh-CN" dirty="0"/>
              <a:t>. sitcom </a:t>
            </a:r>
            <a:r>
              <a:rPr lang="en-US" altLang="zh-CN" dirty="0" smtClean="0"/>
              <a:t>___            5</a:t>
            </a:r>
            <a:r>
              <a:rPr lang="en-US" altLang="zh-CN" dirty="0"/>
              <a:t>. game show ___    </a:t>
            </a:r>
            <a:r>
              <a:rPr lang="en-US" altLang="zh-CN" dirty="0" smtClean="0"/>
              <a:t>  6</a:t>
            </a:r>
            <a:r>
              <a:rPr lang="en-US" altLang="zh-CN" dirty="0"/>
              <a:t>. talent </a:t>
            </a:r>
            <a:r>
              <a:rPr lang="en-US" altLang="zh-CN" dirty="0" smtClean="0"/>
              <a:t>show ___ </a:t>
            </a:r>
            <a:endParaRPr lang="en-US" altLang="zh-CN" dirty="0" smtClean="0"/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7. news ___</a:t>
            </a:r>
            <a:endParaRPr lang="en-US" altLang="zh-CN" dirty="0"/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6931912" y="4753780"/>
            <a:ext cx="50323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3219354" y="4753780"/>
            <a:ext cx="50323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e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10732985" y="4753780"/>
            <a:ext cx="50323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2711624" y="5301208"/>
            <a:ext cx="503237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c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6900973" y="5301208"/>
            <a:ext cx="50323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10702047" y="5301208"/>
            <a:ext cx="47151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g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307" name="Text Box 19"/>
          <p:cNvSpPr txBox="1">
            <a:spLocks noChangeArrowheads="1"/>
          </p:cNvSpPr>
          <p:nvPr/>
        </p:nvSpPr>
        <p:spPr bwMode="auto">
          <a:xfrm>
            <a:off x="2507216" y="5935643"/>
            <a:ext cx="50323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f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2308" name="Picture 20" descr="CIMG5511"/>
          <p:cNvPicPr>
            <a:picLocks noChangeAspect="1" noChangeArrowheads="1"/>
          </p:cNvPicPr>
          <p:nvPr/>
        </p:nvPicPr>
        <p:blipFill>
          <a:blip r:embed="rId2" cstate="print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20" y="332740"/>
            <a:ext cx="7809865" cy="45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" y="804310"/>
            <a:ext cx="867461" cy="867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2" grpId="0"/>
      <p:bldP spid="12303" grpId="0"/>
      <p:bldP spid="12304" grpId="0"/>
      <p:bldP spid="12305" grpId="0"/>
      <p:bldP spid="12306" grpId="0"/>
      <p:bldP spid="12307" grpId="0"/>
      <p:bldP spid="1230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21" y="2282230"/>
            <a:ext cx="3927811" cy="2374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5330173" y="2189770"/>
            <a:ext cx="5662371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—What </a:t>
            </a:r>
            <a:r>
              <a:rPr lang="en-US" altLang="zh-CN" b="1" dirty="0">
                <a:latin typeface="Times New Roman" panose="02020603050405020304" pitchFamily="18" charset="0"/>
              </a:rPr>
              <a:t>kind of TV show is it?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—It’s </a:t>
            </a:r>
            <a:r>
              <a:rPr lang="en-US" altLang="zh-CN" dirty="0"/>
              <a:t>____________</a:t>
            </a:r>
            <a:r>
              <a:rPr lang="en-US" altLang="zh-CN" b="1" dirty="0" smtClean="0">
                <a:latin typeface="Times New Roman" panose="02020603050405020304" pitchFamily="18" charset="0"/>
              </a:rPr>
              <a:t>.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—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What do you think of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it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  <a:endParaRPr lang="en-US" altLang="zh-CN" b="1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—I </a:t>
            </a:r>
            <a:r>
              <a:rPr lang="en-US" altLang="zh-CN" b="1" dirty="0">
                <a:latin typeface="Times New Roman" panose="02020603050405020304" pitchFamily="18" charset="0"/>
              </a:rPr>
              <a:t>__________ it. 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2661" y="2834725"/>
            <a:ext cx="10518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news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6030647" y="3999169"/>
            <a:ext cx="213071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don’t mind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4725144"/>
            <a:ext cx="931002" cy="95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498340" y="332740"/>
            <a:ext cx="445135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Ask and Answer</a:t>
            </a:r>
            <a:endParaRPr lang="en-US" altLang="zh-CN" sz="4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6" y="1752686"/>
            <a:ext cx="443865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681663" y="1781885"/>
            <a:ext cx="5742929" cy="24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0" indent="0" eaLnBrk="1" hangingPunct="1">
              <a:lnSpc>
                <a:spcPct val="120000"/>
              </a:lnSpc>
              <a:spcBef>
                <a:spcPts val="0"/>
              </a:spcBef>
              <a:buNone/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</a:defRPr>
            </a:lvl9pPr>
          </a:lstStyle>
          <a:p>
            <a:r>
              <a:rPr lang="en-US" altLang="zh-CN" dirty="0" smtClean="0"/>
              <a:t>—What </a:t>
            </a:r>
            <a:r>
              <a:rPr lang="en-US" altLang="zh-CN" dirty="0"/>
              <a:t>kind of TV show is it?</a:t>
            </a:r>
            <a:endParaRPr lang="en-US" altLang="zh-CN" dirty="0"/>
          </a:p>
          <a:p>
            <a:r>
              <a:rPr lang="en-US" altLang="zh-CN" dirty="0"/>
              <a:t>— </a:t>
            </a:r>
            <a:r>
              <a:rPr lang="en-US" altLang="zh-CN" dirty="0" smtClean="0"/>
              <a:t>It’s </a:t>
            </a:r>
            <a:r>
              <a:rPr lang="en-US" altLang="zh-CN" dirty="0"/>
              <a:t>____________.</a:t>
            </a:r>
            <a:endParaRPr lang="en-US" altLang="zh-CN" dirty="0"/>
          </a:p>
          <a:p>
            <a:r>
              <a:rPr lang="en-US" altLang="zh-CN" dirty="0"/>
              <a:t>—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What do you think of</a:t>
            </a:r>
            <a:r>
              <a:rPr lang="en-US" altLang="zh-CN" dirty="0" smtClean="0"/>
              <a:t> </a:t>
            </a:r>
            <a:r>
              <a:rPr lang="en-US" altLang="zh-CN" dirty="0"/>
              <a:t>it?</a:t>
            </a:r>
            <a:endParaRPr lang="en-US" altLang="zh-CN" dirty="0"/>
          </a:p>
          <a:p>
            <a:r>
              <a:rPr lang="en-US" altLang="zh-CN" dirty="0"/>
              <a:t>— </a:t>
            </a:r>
            <a:r>
              <a:rPr lang="en-US" altLang="zh-CN" dirty="0" smtClean="0"/>
              <a:t>I </a:t>
            </a:r>
            <a:r>
              <a:rPr lang="en-US" altLang="zh-CN" dirty="0"/>
              <a:t>__________ </a:t>
            </a:r>
            <a:r>
              <a:rPr lang="en-US" altLang="zh-CN" dirty="0" smtClean="0"/>
              <a:t>it.</a:t>
            </a:r>
            <a:endParaRPr lang="en-US" altLang="zh-CN" dirty="0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6894434" y="2385321"/>
            <a:ext cx="25571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 sports show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6432499" y="3597330"/>
            <a:ext cx="213231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can’t stand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437112"/>
            <a:ext cx="1567844" cy="7920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8340" y="332740"/>
            <a:ext cx="445135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Ask and Answer</a:t>
            </a:r>
            <a:endParaRPr lang="en-US" altLang="zh-CN" sz="4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960" y="-287337"/>
            <a:ext cx="10972800" cy="1143000"/>
          </a:xfrm>
        </p:spPr>
        <p:txBody>
          <a:bodyPr/>
          <a:p>
            <a:r>
              <a:rPr lang="en-US" altLang="zh-CN" sz="4000"/>
              <a:t>Pair Work</a:t>
            </a:r>
            <a:endParaRPr lang="en-US" altLang="zh-CN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915" y="2185035"/>
            <a:ext cx="11770995" cy="608330"/>
          </a:xfrm>
        </p:spPr>
        <p:txBody>
          <a:bodyPr/>
          <a:p>
            <a:pPr marL="0" indent="0"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soap opera              sitcom               game show                 news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pic>
        <p:nvPicPr>
          <p:cNvPr id="6" name="图片 5" descr="微信图片_202310241105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99740" y="478155"/>
            <a:ext cx="2449830" cy="18345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380" y="2700020"/>
            <a:ext cx="2536825" cy="1621155"/>
          </a:xfrm>
          <a:prstGeom prst="rect">
            <a:avLst/>
          </a:prstGeom>
        </p:spPr>
      </p:pic>
      <p:pic>
        <p:nvPicPr>
          <p:cNvPr id="8" name="图片 7" descr="微信图片_202310241126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64200" y="478155"/>
            <a:ext cx="2934335" cy="1851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60" y="478155"/>
            <a:ext cx="3035935" cy="1850390"/>
          </a:xfrm>
          <a:prstGeom prst="rect">
            <a:avLst/>
          </a:prstGeom>
        </p:spPr>
      </p:pic>
      <p:pic>
        <p:nvPicPr>
          <p:cNvPr id="14" name="图片 13" descr="8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5789" b="18449"/>
          <a:stretch>
            <a:fillRect/>
          </a:stretch>
        </p:blipFill>
        <p:spPr>
          <a:xfrm>
            <a:off x="2999740" y="2638425"/>
            <a:ext cx="2518410" cy="1703070"/>
          </a:xfrm>
          <a:prstGeom prst="round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490" y="2700020"/>
            <a:ext cx="2719070" cy="158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 descr="微信图片_2023102412060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3505" y="478155"/>
            <a:ext cx="2746375" cy="183451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103505" y="4321175"/>
            <a:ext cx="8491220" cy="608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 talk show              talent show         sports show                 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11" name="内容占位符 2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1991995" y="4654550"/>
            <a:ext cx="8491220" cy="608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A: What do you plan to watch this weekend?</a:t>
            </a:r>
            <a:endParaRPr lang="en-US" altLang="zh-CN" sz="2400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B: I plan to watch... What do you think of...?</a:t>
            </a:r>
            <a:endParaRPr lang="en-US" altLang="zh-CN" sz="2400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A: I love/like/don’t mind/don’t like/can’t stand...</a:t>
            </a:r>
            <a:endParaRPr lang="en-US" altLang="zh-CN" sz="2400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B: Why?</a:t>
            </a:r>
            <a:endParaRPr lang="en-US" altLang="zh-CN" sz="2400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A: Because...</a:t>
            </a:r>
            <a:r>
              <a:rPr lang="en-US" altLang="zh-CN" sz="2800" b="1">
                <a:solidFill>
                  <a:srgbClr val="FF0000"/>
                </a:solidFill>
              </a:rPr>
              <a:t>                 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</p:spTree>
    <p:custDataLst>
      <p:tags r:id="rId17"/>
    </p:custDataLst>
  </p:cSld>
  <p:clrMapOvr>
    <a:masterClrMapping/>
  </p:clrMapOvr>
  <p:transition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775520" y="1268760"/>
            <a:ext cx="7343775" cy="304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计</a:t>
            </a:r>
            <a:r>
              <a:rPr lang="zh-CN" altLang="en-US" b="1" dirty="0" smtClean="0">
                <a:solidFill>
                  <a:srgbClr val="0000FF"/>
                </a:solidFill>
              </a:rPr>
              <a:t>划</a:t>
            </a:r>
            <a:r>
              <a:rPr lang="en-US" altLang="zh-CN" b="1" dirty="0" smtClean="0">
                <a:solidFill>
                  <a:srgbClr val="0000FF"/>
                </a:solidFill>
              </a:rPr>
              <a:t>make plans】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A</a:t>
            </a:r>
            <a:r>
              <a:rPr lang="en-US" altLang="zh-CN" b="1" dirty="0"/>
              <a:t>: Do you </a:t>
            </a:r>
            <a:r>
              <a:rPr lang="en-US" altLang="zh-CN" b="1" dirty="0">
                <a:solidFill>
                  <a:srgbClr val="FF0000"/>
                </a:solidFill>
              </a:rPr>
              <a:t>want to</a:t>
            </a:r>
            <a:r>
              <a:rPr lang="en-US" altLang="zh-CN" b="1" dirty="0"/>
              <a:t> watch the news?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B: Yes, I do. / No, I don’t.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A: What do you </a:t>
            </a:r>
            <a:r>
              <a:rPr lang="en-US" altLang="zh-CN" b="1" dirty="0">
                <a:solidFill>
                  <a:srgbClr val="FF0000"/>
                </a:solidFill>
              </a:rPr>
              <a:t>plan to</a:t>
            </a:r>
            <a:r>
              <a:rPr lang="en-US" altLang="zh-CN" b="1" dirty="0"/>
              <a:t> watch tonight?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B: I plan to watch </a:t>
            </a:r>
            <a:r>
              <a:rPr lang="en-US" altLang="zh-CN" b="1" i="1" dirty="0"/>
              <a:t>Days of Our Past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4812820" y="319558"/>
            <a:ext cx="231521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Review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5520" y="4257927"/>
            <a:ext cx="8160568" cy="2453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对某种电视节目的看法</a:t>
            </a:r>
            <a:r>
              <a:rPr lang="en-US" altLang="zh-CN" b="1" dirty="0">
                <a:solidFill>
                  <a:srgbClr val="0000FF"/>
                </a:solidFill>
              </a:rPr>
              <a:t>】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/>
              <a:t>A: </a:t>
            </a:r>
            <a:r>
              <a:rPr lang="en-US" altLang="zh-CN" b="1" dirty="0">
                <a:solidFill>
                  <a:srgbClr val="FF0000"/>
                </a:solidFill>
              </a:rPr>
              <a:t>What do you think of</a:t>
            </a:r>
            <a:r>
              <a:rPr lang="en-US" altLang="zh-CN" b="1" dirty="0"/>
              <a:t> talk shows?</a:t>
            </a:r>
            <a:endParaRPr lang="zh-CN" altLang="en-US" b="1" dirty="0"/>
          </a:p>
          <a:p>
            <a:pPr marL="535305" indent="-535305">
              <a:lnSpc>
                <a:spcPct val="120000"/>
              </a:lnSpc>
            </a:pPr>
            <a:r>
              <a:rPr lang="en-US" altLang="zh-CN" b="1" dirty="0"/>
              <a:t>B: I </a:t>
            </a:r>
            <a:r>
              <a:rPr lang="en-US" altLang="zh-CN" b="1" dirty="0">
                <a:solidFill>
                  <a:srgbClr val="FF0000"/>
                </a:solidFill>
              </a:rPr>
              <a:t>don’t mind</a:t>
            </a:r>
            <a:r>
              <a:rPr lang="en-US" altLang="zh-CN" b="1" dirty="0"/>
              <a:t> them./ I </a:t>
            </a:r>
            <a:r>
              <a:rPr lang="en-US" altLang="zh-CN" b="1" dirty="0">
                <a:solidFill>
                  <a:srgbClr val="FF0000"/>
                </a:solidFill>
              </a:rPr>
              <a:t>can’t stand</a:t>
            </a:r>
            <a:r>
              <a:rPr lang="en-US" altLang="zh-CN" b="1" dirty="0"/>
              <a:t> them./ I </a:t>
            </a:r>
            <a:r>
              <a:rPr lang="en-US" altLang="zh-CN" b="1" dirty="0">
                <a:solidFill>
                  <a:srgbClr val="FF0000"/>
                </a:solidFill>
              </a:rPr>
              <a:t>love</a:t>
            </a:r>
            <a:r>
              <a:rPr lang="en-US" altLang="zh-CN" b="1" dirty="0"/>
              <a:t> watching them.</a:t>
            </a:r>
            <a:endParaRPr lang="en-US" altLang="zh-CN" b="1" dirty="0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5375859" y="1340540"/>
            <a:ext cx="452945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want/plan/expect/hope to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1415480" y="1196752"/>
            <a:ext cx="9721080" cy="245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询问及说明原因</a:t>
            </a:r>
            <a:r>
              <a:rPr lang="en-US" altLang="zh-CN" b="1" dirty="0" smtClean="0">
                <a:solidFill>
                  <a:srgbClr val="0000FF"/>
                </a:solidFill>
              </a:rPr>
              <a:t>】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/>
              <a:t>A: </a:t>
            </a:r>
            <a:r>
              <a:rPr lang="en-US" altLang="zh-CN" b="1" dirty="0">
                <a:solidFill>
                  <a:srgbClr val="FF0000"/>
                </a:solidFill>
              </a:rPr>
              <a:t>Why</a:t>
            </a:r>
            <a:r>
              <a:rPr lang="en-US" altLang="zh-CN" b="1" dirty="0"/>
              <a:t> do you like watching the news?</a:t>
            </a:r>
            <a:endParaRPr lang="en-US" altLang="zh-CN" b="1" dirty="0"/>
          </a:p>
          <a:p>
            <a:pPr marL="535305" indent="-535305">
              <a:lnSpc>
                <a:spcPct val="120000"/>
              </a:lnSpc>
            </a:pPr>
            <a:r>
              <a:rPr lang="en-US" altLang="zh-CN" b="1" dirty="0"/>
              <a:t>B: </a:t>
            </a:r>
            <a:r>
              <a:rPr lang="en-US" altLang="zh-CN" b="1" dirty="0">
                <a:solidFill>
                  <a:srgbClr val="FF0000"/>
                </a:solidFill>
              </a:rPr>
              <a:t>Because</a:t>
            </a:r>
            <a:r>
              <a:rPr lang="en-US" altLang="zh-CN" b="1" dirty="0"/>
              <a:t> I </a:t>
            </a:r>
            <a:r>
              <a:rPr lang="en-US" altLang="zh-CN" b="1" dirty="0">
                <a:solidFill>
                  <a:srgbClr val="FF0000"/>
                </a:solidFill>
              </a:rPr>
              <a:t>hope to</a:t>
            </a:r>
            <a:r>
              <a:rPr lang="en-US" altLang="zh-CN" b="1" dirty="0"/>
              <a:t> find out what’s </a:t>
            </a:r>
            <a:r>
              <a:rPr lang="en-US" altLang="zh-CN" b="1" dirty="0" smtClean="0"/>
              <a:t>going </a:t>
            </a:r>
            <a:r>
              <a:rPr lang="en-US" altLang="zh-CN" b="1" dirty="0"/>
              <a:t>on around the world.</a:t>
            </a:r>
            <a:endParaRPr lang="en-US" altLang="zh-CN" b="1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15480" y="3652809"/>
            <a:ext cx="8784976" cy="18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【</a:t>
            </a:r>
            <a:r>
              <a:rPr lang="zh-CN" altLang="en-US" b="1" dirty="0">
                <a:solidFill>
                  <a:srgbClr val="0000FF"/>
                </a:solidFill>
              </a:rPr>
              <a:t>深入谈论电视节目</a:t>
            </a:r>
            <a:r>
              <a:rPr lang="en-US" altLang="zh-CN" b="1" dirty="0" smtClean="0">
                <a:solidFill>
                  <a:srgbClr val="0000FF"/>
                </a:solidFill>
              </a:rPr>
              <a:t>】</a:t>
            </a:r>
            <a:endParaRPr lang="zh-CN" altLang="en-US" b="1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/>
              <a:t>A: What can you </a:t>
            </a:r>
            <a:r>
              <a:rPr lang="en-US" altLang="zh-CN" b="1" dirty="0">
                <a:solidFill>
                  <a:srgbClr val="FF0000"/>
                </a:solidFill>
              </a:rPr>
              <a:t>expect to</a:t>
            </a:r>
            <a:r>
              <a:rPr lang="en-US" altLang="zh-CN" b="1" dirty="0"/>
              <a:t> </a:t>
            </a:r>
            <a:r>
              <a:rPr lang="en-US" altLang="zh-CN" b="1" dirty="0"/>
              <a:t>learn from </a:t>
            </a:r>
            <a:r>
              <a:rPr lang="en-US" altLang="zh-CN" b="1" dirty="0" smtClean="0"/>
              <a:t>sitcoms</a:t>
            </a:r>
            <a:r>
              <a:rPr lang="en-US" altLang="zh-CN" b="1" dirty="0"/>
              <a:t>?</a:t>
            </a:r>
            <a:endParaRPr lang="zh-CN" altLang="en-US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B: You can learn some great jokes.</a:t>
            </a:r>
            <a:endParaRPr lang="en-US" altLang="zh-CN" b="1" dirty="0"/>
          </a:p>
        </p:txBody>
      </p: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8" y="209624"/>
            <a:ext cx="1066594" cy="10665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13344" y="404809"/>
            <a:ext cx="9680694" cy="2945765"/>
          </a:xfrm>
          <a:prstGeom prst="rect">
            <a:avLst/>
          </a:prstGeom>
          <a:ln w="1905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Do </a:t>
            </a:r>
            <a:r>
              <a:rPr lang="en-US" altLang="zh-CN" dirty="0">
                <a:cs typeface="Times New Roman" panose="02020603050405020304" pitchFamily="18" charset="0"/>
              </a:rPr>
              <a:t>you 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plan to</a:t>
            </a:r>
            <a:r>
              <a:rPr lang="en-US" altLang="zh-CN" dirty="0">
                <a:cs typeface="Times New Roman" panose="02020603050405020304" pitchFamily="18" charset="0"/>
              </a:rPr>
              <a:t> watch the news tonight</a:t>
            </a:r>
            <a:r>
              <a:rPr lang="en-US" altLang="zh-CN" dirty="0" smtClean="0">
                <a:cs typeface="Times New Roman" panose="02020603050405020304" pitchFamily="18" charset="0"/>
              </a:rPr>
              <a:t>?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B: Yes. I like watching the news. I watch it </a:t>
            </a:r>
            <a:r>
              <a:rPr lang="en-US" altLang="zh-CN" u="sng" dirty="0">
                <a:cs typeface="Times New Roman" panose="02020603050405020304" pitchFamily="18" charset="0"/>
              </a:rPr>
              <a:t>every night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A: Why?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539750" indent="-539750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B: Because I 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hope to find out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what’s going on around the world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5271" y="3572194"/>
            <a:ext cx="11161240" cy="2453640"/>
          </a:xfrm>
          <a:prstGeom prst="rect">
            <a:avLst/>
          </a:prstGeom>
          <a:ln w="19050"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Do </a:t>
            </a:r>
            <a:r>
              <a:rPr lang="en-US" altLang="zh-CN" dirty="0">
                <a:cs typeface="Times New Roman" panose="02020603050405020304" pitchFamily="18" charset="0"/>
              </a:rPr>
              <a:t>you plan to watch game shows?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</a:t>
            </a:r>
            <a:r>
              <a:rPr lang="en-US" altLang="zh-CN" dirty="0">
                <a:cs typeface="Times New Roman" panose="02020603050405020304" pitchFamily="18" charset="0"/>
              </a:rPr>
              <a:t>: Yes. </a:t>
            </a:r>
            <a:r>
              <a:rPr lang="en-US" altLang="zh-CN" dirty="0" smtClean="0"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cs typeface="Times New Roman" panose="02020603050405020304" pitchFamily="18" charset="0"/>
              </a:rPr>
              <a:t>like watching game shows. I watch them </a:t>
            </a:r>
            <a:r>
              <a:rPr lang="en-US" altLang="zh-CN" u="sng" dirty="0">
                <a:cs typeface="Times New Roman" panose="02020603050405020304" pitchFamily="18" charset="0"/>
              </a:rPr>
              <a:t>twice a week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cs typeface="Times New Roman" panose="02020603050405020304" pitchFamily="18" charset="0"/>
              </a:rPr>
              <a:t>: Why?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539750" indent="-539750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B: Because 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it’s a great way to relax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259013" y="3716339"/>
            <a:ext cx="7148514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/>
              <a:t>___ talent show  	 </a:t>
            </a:r>
            <a:r>
              <a:rPr kumimoji="1" lang="en-US" altLang="zh-CN" dirty="0" smtClean="0"/>
              <a:t>___ </a:t>
            </a:r>
            <a:r>
              <a:rPr kumimoji="1" lang="en-US" altLang="zh-CN" dirty="0"/>
              <a:t>talk show   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/>
              <a:t>___ soccer game  	 ___ news</a:t>
            </a:r>
            <a:endParaRPr kumimoji="1" lang="en-US" altLang="zh-CN" dirty="0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259012" y="2107342"/>
            <a:ext cx="734695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and number the shows [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1—4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] in the order you hear them.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185128" y="3715925"/>
            <a:ext cx="5762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185128" y="4346896"/>
            <a:ext cx="7921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2423592" y="3715925"/>
            <a:ext cx="863600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428961" y="4353230"/>
            <a:ext cx="504825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179509"/>
            <a:ext cx="977080" cy="977080"/>
          </a:xfrm>
          <a:prstGeom prst="rect">
            <a:avLst/>
          </a:prstGeom>
        </p:spPr>
      </p:pic>
      <p:pic>
        <p:nvPicPr>
          <p:cNvPr id="4" name="Section A 1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962" y="2065288"/>
            <a:ext cx="1152128" cy="11521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93" y="772164"/>
            <a:ext cx="4835753" cy="1299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47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9" name="Picture 11" descr="CIMG5513"/>
          <p:cNvPicPr>
            <a:picLocks noChangeAspect="1" noChangeArrowheads="1"/>
          </p:cNvPicPr>
          <p:nvPr/>
        </p:nvPicPr>
        <p:blipFill>
          <a:blip r:embed="rId2" cstate="print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560" y="2670810"/>
            <a:ext cx="3260725" cy="225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7105" y="2559376"/>
            <a:ext cx="8389938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/>
              <a:t>1. What </a:t>
            </a:r>
            <a:r>
              <a:rPr kumimoji="1" lang="en-US" altLang="zh-CN" dirty="0"/>
              <a:t>is Lin Hui doing?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/>
              <a:t>2. </a:t>
            </a:r>
            <a:r>
              <a:rPr kumimoji="1" lang="en-US" altLang="zh-CN" dirty="0"/>
              <a:t>What are they probably(</a:t>
            </a:r>
            <a:r>
              <a:rPr kumimoji="1" lang="zh-CN" altLang="en-US" dirty="0"/>
              <a:t>可能</a:t>
            </a:r>
            <a:r>
              <a:rPr kumimoji="1" lang="en-US" altLang="zh-CN" dirty="0"/>
              <a:t>) talking about?</a:t>
            </a:r>
            <a:endParaRPr kumimoji="1" lang="en-US" altLang="zh-CN" dirty="0"/>
          </a:p>
        </p:txBody>
      </p:sp>
      <p:sp>
        <p:nvSpPr>
          <p:cNvPr id="53262" name="Text Box 5"/>
          <p:cNvSpPr txBox="1">
            <a:spLocks noChangeArrowheads="1"/>
          </p:cNvSpPr>
          <p:nvPr/>
        </p:nvSpPr>
        <p:spPr bwMode="auto">
          <a:xfrm>
            <a:off x="407368" y="1801151"/>
            <a:ext cx="921702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Look at the picture and answer the questions.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8688705" y="4778375"/>
            <a:ext cx="3250565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Lin Hui      Sally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449065" y="4374170"/>
            <a:ext cx="7800424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They are talking about TV shows.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480695" y="3132455"/>
            <a:ext cx="8063230" cy="68199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She is watching </a:t>
            </a:r>
            <a:r>
              <a:rPr lang="en-US" altLang="zh-CN" u="sng" dirty="0" smtClean="0">
                <a:solidFill>
                  <a:srgbClr val="FF0000"/>
                </a:solidFill>
              </a:rPr>
              <a:t>sitcoms/comedy shows</a:t>
            </a:r>
            <a:r>
              <a:rPr lang="en-US" altLang="zh-CN" dirty="0" smtClean="0">
                <a:solidFill>
                  <a:srgbClr val="FF0000"/>
                </a:solidFill>
              </a:rPr>
              <a:t> on TV.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342029"/>
            <a:ext cx="3238005" cy="14718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88030" y="620395"/>
            <a:ext cx="8686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2a</a:t>
            </a:r>
            <a:endParaRPr lang="en-US" altLang="zh-CN" sz="5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1652556" y="1370884"/>
            <a:ext cx="9235949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to Lin </a:t>
            </a:r>
            <a:r>
              <a:rPr lang="en-US" altLang="zh-CN" dirty="0" err="1">
                <a:solidFill>
                  <a:srgbClr val="0000FF"/>
                </a:solidFill>
                <a:latin typeface="Arial" panose="020B0604020202020204" pitchFamily="34" charset="0"/>
              </a:rPr>
              <a:t>Hui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and Sally’s conversation. Number the TV shows [1-5] in the order you hear them.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折角形 7"/>
          <p:cNvSpPr>
            <a:spLocks noChangeArrowheads="1"/>
          </p:cNvSpPr>
          <p:nvPr/>
        </p:nvSpPr>
        <p:spPr bwMode="auto">
          <a:xfrm>
            <a:off x="1652556" y="3158389"/>
            <a:ext cx="8748713" cy="2303463"/>
          </a:xfrm>
          <a:prstGeom prst="foldedCorner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 ____ sitcoms                      ____ news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 ____ game shows              ____ talk shows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 ____ soap operas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453492" y="3205048"/>
            <a:ext cx="825500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55717" y="3175877"/>
            <a:ext cx="757238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017225" y="4343895"/>
            <a:ext cx="7572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6453492" y="3812316"/>
            <a:ext cx="827087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2030254" y="3781656"/>
            <a:ext cx="684213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1516" name="Picture 12" descr="CIMG5513"/>
          <p:cNvPicPr>
            <a:picLocks noChangeAspect="1" noChangeArrowheads="1"/>
          </p:cNvPicPr>
          <p:nvPr/>
        </p:nvPicPr>
        <p:blipFill>
          <a:blip r:embed="rId2" cstate="print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352903"/>
            <a:ext cx="3168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6" y="1364726"/>
            <a:ext cx="1080120" cy="1080120"/>
          </a:xfrm>
          <a:prstGeom prst="rect">
            <a:avLst/>
          </a:prstGeom>
        </p:spPr>
      </p:pic>
      <p:pic>
        <p:nvPicPr>
          <p:cNvPr id="4" name="Section A 2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54" y="1763578"/>
            <a:ext cx="827662" cy="8276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14" y="295811"/>
            <a:ext cx="4669395" cy="1273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60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799830" y="1598466"/>
            <a:ext cx="42481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/>
              <a:t>I don’t</a:t>
            </a:r>
            <a:r>
              <a:rPr kumimoji="1" lang="en-US" altLang="zh-CN" dirty="0">
                <a:solidFill>
                  <a:srgbClr val="9900CC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mind</a:t>
            </a:r>
            <a:r>
              <a:rPr kumimoji="1" lang="en-US" altLang="zh-CN" dirty="0">
                <a:solidFill>
                  <a:srgbClr val="9900CC"/>
                </a:solidFill>
              </a:rPr>
              <a:t> </a:t>
            </a:r>
            <a:r>
              <a:rPr kumimoji="1" lang="en-US" altLang="zh-CN" dirty="0"/>
              <a:t>them. </a:t>
            </a:r>
            <a:endParaRPr kumimoji="1" lang="zh-CN" altLang="en-US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11473" y="497596"/>
            <a:ext cx="8172450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What do you think of soccer games?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9228" name="AutoShape 12"/>
          <p:cNvSpPr>
            <a:spLocks noChangeArrowheads="1"/>
          </p:cNvSpPr>
          <p:nvPr/>
        </p:nvSpPr>
        <p:spPr bwMode="auto">
          <a:xfrm>
            <a:off x="5591993" y="2339830"/>
            <a:ext cx="5903912" cy="763587"/>
          </a:xfrm>
          <a:prstGeom prst="wedgeEllipseCallout">
            <a:avLst>
              <a:gd name="adj1" fmla="val -29912"/>
              <a:gd name="adj2" fmla="val -75569"/>
            </a:avLst>
          </a:prstGeom>
          <a:solidFill>
            <a:srgbClr val="FFFF99">
              <a:alpha val="81000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CN" i="1">
                <a:solidFill>
                  <a:srgbClr val="0000FF"/>
                </a:solidFill>
              </a:rPr>
              <a:t>v</a:t>
            </a:r>
            <a:r>
              <a:rPr lang="en-US" altLang="zh-CN">
                <a:solidFill>
                  <a:srgbClr val="0000FF"/>
                </a:solidFill>
              </a:rPr>
              <a:t>. </a:t>
            </a:r>
            <a:r>
              <a:rPr lang="zh-CN" altLang="en-US">
                <a:solidFill>
                  <a:srgbClr val="0000FF"/>
                </a:solidFill>
              </a:rPr>
              <a:t>介意；对</a:t>
            </a:r>
            <a:r>
              <a:rPr lang="en-US" altLang="zh-CN">
                <a:solidFill>
                  <a:srgbClr val="0000FF"/>
                </a:solidFill>
              </a:rPr>
              <a:t>(</a:t>
            </a:r>
            <a:r>
              <a:rPr lang="zh-CN" altLang="en-US">
                <a:solidFill>
                  <a:srgbClr val="0000FF"/>
                </a:solidFill>
              </a:rPr>
              <a:t>某事</a:t>
            </a:r>
            <a:r>
              <a:rPr lang="en-US" altLang="zh-CN">
                <a:solidFill>
                  <a:srgbClr val="0000FF"/>
                </a:solidFill>
              </a:rPr>
              <a:t>)</a:t>
            </a:r>
            <a:r>
              <a:rPr lang="zh-CN" altLang="en-US">
                <a:solidFill>
                  <a:srgbClr val="0000FF"/>
                </a:solidFill>
              </a:rPr>
              <a:t>烦恼</a:t>
            </a:r>
            <a:endParaRPr lang="zh-CN" altLang="en-US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7" y="1331718"/>
            <a:ext cx="3580373" cy="2550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922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486150" y="1766705"/>
            <a:ext cx="10442497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1. </a:t>
            </a:r>
            <a:r>
              <a:rPr kumimoji="1" lang="en-US" altLang="zh-CN" dirty="0">
                <a:solidFill>
                  <a:srgbClr val="0000FF"/>
                </a:solidFill>
              </a:rPr>
              <a:t>Sally</a:t>
            </a:r>
            <a:r>
              <a:rPr kumimoji="1" lang="en-US" altLang="zh-CN" dirty="0"/>
              <a:t> likes to watch </a:t>
            </a:r>
            <a:r>
              <a:rPr kumimoji="1" lang="en-US" altLang="zh-CN" dirty="0" smtClean="0"/>
              <a:t>_____________________.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2. </a:t>
            </a:r>
            <a:r>
              <a:rPr kumimoji="1" lang="en-US" altLang="zh-CN" dirty="0">
                <a:solidFill>
                  <a:srgbClr val="0000FF"/>
                </a:solidFill>
              </a:rPr>
              <a:t>Lin Hui</a:t>
            </a:r>
            <a:r>
              <a:rPr kumimoji="1" lang="en-US" altLang="zh-CN" dirty="0"/>
              <a:t> thinks she can </a:t>
            </a:r>
            <a:r>
              <a:rPr kumimoji="1" lang="en-US" altLang="zh-CN" dirty="0" smtClean="0"/>
              <a:t>learn _____________________ from </a:t>
            </a:r>
            <a:r>
              <a:rPr kumimoji="1" lang="en-US" altLang="zh-CN" dirty="0"/>
              <a:t>sitcoms. 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3. </a:t>
            </a:r>
            <a:r>
              <a:rPr kumimoji="1" lang="en-US" altLang="zh-CN" dirty="0">
                <a:solidFill>
                  <a:srgbClr val="0000FF"/>
                </a:solidFill>
              </a:rPr>
              <a:t>Sally</a:t>
            </a:r>
            <a:r>
              <a:rPr kumimoji="1" lang="en-US" altLang="zh-CN" dirty="0"/>
              <a:t> thinks _____________________ are more </a:t>
            </a:r>
            <a:r>
              <a:rPr kumimoji="1" lang="en-US" altLang="zh-CN" dirty="0">
                <a:solidFill>
                  <a:srgbClr val="00B050"/>
                </a:solidFill>
              </a:rPr>
              <a:t>educational</a:t>
            </a:r>
            <a:r>
              <a:rPr kumimoji="1" lang="en-US" altLang="zh-CN" dirty="0">
                <a:solidFill>
                  <a:srgbClr val="0000FF"/>
                </a:solidFill>
              </a:rPr>
              <a:t> </a:t>
            </a:r>
            <a:r>
              <a:rPr kumimoji="1" lang="en-US" altLang="zh-CN" dirty="0"/>
              <a:t>than sitcoms.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4. </a:t>
            </a:r>
            <a:r>
              <a:rPr kumimoji="1" lang="en-US" altLang="zh-CN" dirty="0">
                <a:solidFill>
                  <a:srgbClr val="0000FF"/>
                </a:solidFill>
              </a:rPr>
              <a:t>Sally</a:t>
            </a:r>
            <a:r>
              <a:rPr kumimoji="1" lang="en-US" altLang="zh-CN" dirty="0"/>
              <a:t> loves _____________________. She </a:t>
            </a:r>
            <a:r>
              <a:rPr kumimoji="1" lang="en-US" altLang="zh-CN" dirty="0">
                <a:solidFill>
                  <a:srgbClr val="00B050"/>
                </a:solidFill>
              </a:rPr>
              <a:t>plans to</a:t>
            </a:r>
            <a:r>
              <a:rPr kumimoji="1" lang="en-US" altLang="zh-CN" dirty="0"/>
              <a:t> watch </a:t>
            </a:r>
            <a:r>
              <a:rPr kumimoji="1" lang="en-US" altLang="zh-CN" i="1" dirty="0"/>
              <a:t>Days of Our Past</a:t>
            </a:r>
            <a:r>
              <a:rPr kumimoji="1" lang="en-US" altLang="zh-CN" i="1" dirty="0">
                <a:solidFill>
                  <a:srgbClr val="00B0F0"/>
                </a:solidFill>
              </a:rPr>
              <a:t> </a:t>
            </a:r>
            <a:r>
              <a:rPr kumimoji="1" lang="en-US" altLang="zh-CN" dirty="0"/>
              <a:t>_____________________. </a:t>
            </a:r>
            <a:endParaRPr kumimoji="1" lang="en-US" altLang="zh-CN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453140" y="1837665"/>
            <a:ext cx="44643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the news or talk </a:t>
            </a:r>
            <a:r>
              <a:rPr kumimoji="1" lang="en-US" altLang="zh-CN" dirty="0" smtClean="0">
                <a:solidFill>
                  <a:srgbClr val="FF0000"/>
                </a:solidFill>
              </a:rPr>
              <a:t>shows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320136" y="2342520"/>
            <a:ext cx="3240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 smtClean="0">
                <a:solidFill>
                  <a:srgbClr val="FF0000"/>
                </a:solidFill>
              </a:rPr>
              <a:t>some </a:t>
            </a:r>
            <a:r>
              <a:rPr kumimoji="1" lang="en-US" altLang="zh-CN" dirty="0">
                <a:solidFill>
                  <a:srgbClr val="FF0000"/>
                </a:solidFill>
              </a:rPr>
              <a:t>great</a:t>
            </a:r>
            <a:r>
              <a:rPr kumimoji="1" lang="en-US" altLang="zh-CN" b="0" dirty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jokes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4953084" y="3519379"/>
            <a:ext cx="2736850" cy="5794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game shows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4871864" y="4698210"/>
            <a:ext cx="3097213" cy="5794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soap operas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1523778" y="1005009"/>
            <a:ext cx="8712694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and complete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the sentences. 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898492" y="5297603"/>
            <a:ext cx="16557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tonight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9" y="896768"/>
            <a:ext cx="941373" cy="941373"/>
          </a:xfrm>
          <a:prstGeom prst="rect">
            <a:avLst/>
          </a:prstGeom>
        </p:spPr>
      </p:pic>
      <p:pic>
        <p:nvPicPr>
          <p:cNvPr id="2" name="Section A 2b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256" y="711346"/>
            <a:ext cx="1046051" cy="1046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3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9" grpId="0"/>
      <p:bldP spid="7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2">
            <a:lum bright="36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0" t="37651" r="15817" b="7437"/>
          <a:stretch>
            <a:fillRect/>
          </a:stretch>
        </p:blipFill>
        <p:spPr bwMode="auto">
          <a:xfrm>
            <a:off x="1524000" y="431800"/>
            <a:ext cx="4751388" cy="573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3">
            <a:lum bright="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0" t="10048" r="6255" b="48853"/>
          <a:stretch>
            <a:fillRect/>
          </a:stretch>
        </p:blipFill>
        <p:spPr bwMode="auto">
          <a:xfrm>
            <a:off x="6096000" y="1268413"/>
            <a:ext cx="4572000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66" name="Line 10"/>
          <p:cNvSpPr>
            <a:spLocks noChangeShapeType="1"/>
          </p:cNvSpPr>
          <p:nvPr/>
        </p:nvSpPr>
        <p:spPr bwMode="auto">
          <a:xfrm>
            <a:off x="8616157" y="2557931"/>
            <a:ext cx="1512094" cy="747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8" name="Line 12"/>
          <p:cNvSpPr>
            <a:spLocks noChangeShapeType="1"/>
          </p:cNvSpPr>
          <p:nvPr/>
        </p:nvSpPr>
        <p:spPr bwMode="auto">
          <a:xfrm>
            <a:off x="7248004" y="2996952"/>
            <a:ext cx="280843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9" name="Line 13"/>
          <p:cNvSpPr>
            <a:spLocks noChangeShapeType="1"/>
          </p:cNvSpPr>
          <p:nvPr/>
        </p:nvSpPr>
        <p:spPr bwMode="auto">
          <a:xfrm>
            <a:off x="7176120" y="3429000"/>
            <a:ext cx="57678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72" name="Line 16"/>
          <p:cNvSpPr>
            <a:spLocks noChangeShapeType="1"/>
          </p:cNvSpPr>
          <p:nvPr/>
        </p:nvSpPr>
        <p:spPr bwMode="auto">
          <a:xfrm>
            <a:off x="3086579" y="4680499"/>
            <a:ext cx="2361349" cy="17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73" name="Line 17"/>
          <p:cNvSpPr>
            <a:spLocks noChangeShapeType="1"/>
          </p:cNvSpPr>
          <p:nvPr/>
        </p:nvSpPr>
        <p:spPr bwMode="auto">
          <a:xfrm>
            <a:off x="2567607" y="5085184"/>
            <a:ext cx="1099283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Line 1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143885" y="6055995"/>
            <a:ext cx="2737485" cy="3746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3" name="Line 16"/>
          <p:cNvSpPr>
            <a:spLocks noChangeShapeType="1"/>
          </p:cNvSpPr>
          <p:nvPr/>
        </p:nvSpPr>
        <p:spPr bwMode="auto">
          <a:xfrm>
            <a:off x="2567940" y="3357245"/>
            <a:ext cx="2985770" cy="3365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2567305" y="3789680"/>
            <a:ext cx="810895" cy="317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ransition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1343472" y="48189"/>
            <a:ext cx="10399142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Ask and answer questions about the TV shows in 2a. Use information that is true for you.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8" y="209624"/>
            <a:ext cx="1066594" cy="10665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98054" y="1322384"/>
            <a:ext cx="9680694" cy="2945765"/>
          </a:xfrm>
          <a:prstGeom prst="rect">
            <a:avLst/>
          </a:prstGeom>
          <a:ln w="1905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Do </a:t>
            </a:r>
            <a:r>
              <a:rPr lang="en-US" altLang="zh-CN" dirty="0">
                <a:cs typeface="Times New Roman" panose="02020603050405020304" pitchFamily="18" charset="0"/>
              </a:rPr>
              <a:t>you 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plan to</a:t>
            </a:r>
            <a:r>
              <a:rPr lang="en-US" altLang="zh-CN" dirty="0">
                <a:cs typeface="Times New Roman" panose="02020603050405020304" pitchFamily="18" charset="0"/>
              </a:rPr>
              <a:t> watch the news tonight</a:t>
            </a:r>
            <a:r>
              <a:rPr lang="en-US" altLang="zh-CN" dirty="0" smtClean="0">
                <a:cs typeface="Times New Roman" panose="02020603050405020304" pitchFamily="18" charset="0"/>
              </a:rPr>
              <a:t>?</a:t>
            </a:r>
            <a:endParaRPr lang="en-US" altLang="zh-CN" dirty="0" smtClean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B: Yes. I like watching the news. I watch it </a:t>
            </a:r>
            <a:r>
              <a:rPr lang="en-US" altLang="zh-CN" u="sng" dirty="0">
                <a:cs typeface="Times New Roman" panose="02020603050405020304" pitchFamily="18" charset="0"/>
              </a:rPr>
              <a:t>every night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A: Why?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539750" indent="-539750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B: Because I 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hope to find out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what’s going on around the world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7781" y="4317049"/>
            <a:ext cx="11161240" cy="2453640"/>
          </a:xfrm>
          <a:prstGeom prst="rect">
            <a:avLst/>
          </a:prstGeom>
          <a:ln w="19050"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Do </a:t>
            </a:r>
            <a:r>
              <a:rPr lang="en-US" altLang="zh-CN" dirty="0">
                <a:cs typeface="Times New Roman" panose="02020603050405020304" pitchFamily="18" charset="0"/>
              </a:rPr>
              <a:t>you plan to watch game shows?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</a:t>
            </a:r>
            <a:r>
              <a:rPr lang="en-US" altLang="zh-CN" dirty="0">
                <a:cs typeface="Times New Roman" panose="02020603050405020304" pitchFamily="18" charset="0"/>
              </a:rPr>
              <a:t>: Yes. </a:t>
            </a:r>
            <a:r>
              <a:rPr lang="en-US" altLang="zh-CN" dirty="0" smtClean="0"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cs typeface="Times New Roman" panose="02020603050405020304" pitchFamily="18" charset="0"/>
              </a:rPr>
              <a:t>like watching game shows. I watch them </a:t>
            </a:r>
            <a:r>
              <a:rPr lang="en-US" altLang="zh-CN" u="sng" dirty="0">
                <a:cs typeface="Times New Roman" panose="02020603050405020304" pitchFamily="18" charset="0"/>
              </a:rPr>
              <a:t>twice a week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cs typeface="Times New Roman" panose="02020603050405020304" pitchFamily="18" charset="0"/>
              </a:rPr>
              <a:t>: Why?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539750" indent="-539750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B: Because </a:t>
            </a:r>
            <a:r>
              <a:rPr lang="en-US" altLang="zh-CN" dirty="0">
                <a:solidFill>
                  <a:srgbClr val="00B050"/>
                </a:solidFill>
                <a:cs typeface="Times New Roman" panose="02020603050405020304" pitchFamily="18" charset="0"/>
              </a:rPr>
              <a:t>it’s a great way to relax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Administrator\Desktop\自素材\手绘卡通可爱上课回答问题的小孩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25" y="3409111"/>
            <a:ext cx="2635212" cy="190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71" name="Text Box 5"/>
          <p:cNvSpPr txBox="1">
            <a:spLocks noChangeArrowheads="1"/>
          </p:cNvSpPr>
          <p:nvPr/>
        </p:nvSpPr>
        <p:spPr bwMode="auto">
          <a:xfrm>
            <a:off x="1758628" y="1000659"/>
            <a:ext cx="9591206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Practice the conversation. Then make your own conversations.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5375" name="Text Box 5"/>
          <p:cNvSpPr txBox="1">
            <a:spLocks noChangeArrowheads="1"/>
          </p:cNvSpPr>
          <p:nvPr/>
        </p:nvSpPr>
        <p:spPr bwMode="auto">
          <a:xfrm>
            <a:off x="2855591" y="3377463"/>
            <a:ext cx="12969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3300"/>
                </a:solidFill>
                <a:cs typeface="Times New Roman" panose="02020603050405020304" pitchFamily="18" charset="0"/>
              </a:rPr>
              <a:t>love</a:t>
            </a:r>
            <a:endParaRPr lang="en-US" altLang="zh-CN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  <p:sp>
        <p:nvSpPr>
          <p:cNvPr id="15377" name="Text Box 5"/>
          <p:cNvSpPr txBox="1">
            <a:spLocks noChangeArrowheads="1"/>
          </p:cNvSpPr>
          <p:nvPr/>
        </p:nvSpPr>
        <p:spPr bwMode="auto">
          <a:xfrm>
            <a:off x="2855591" y="4025163"/>
            <a:ext cx="12969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3300"/>
                </a:solidFill>
                <a:cs typeface="Times New Roman" panose="02020603050405020304" pitchFamily="18" charset="0"/>
              </a:rPr>
              <a:t>like</a:t>
            </a:r>
            <a:endParaRPr lang="en-US" altLang="zh-CN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5378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89" y="4749299"/>
            <a:ext cx="5603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79" name="Text Box 5"/>
          <p:cNvSpPr txBox="1">
            <a:spLocks noChangeArrowheads="1"/>
          </p:cNvSpPr>
          <p:nvPr/>
        </p:nvSpPr>
        <p:spPr bwMode="auto">
          <a:xfrm>
            <a:off x="2352353" y="4699850"/>
            <a:ext cx="24479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3300"/>
                </a:solidFill>
                <a:cs typeface="Times New Roman" panose="02020603050405020304" pitchFamily="18" charset="0"/>
              </a:rPr>
              <a:t>don’t mind</a:t>
            </a:r>
            <a:endParaRPr lang="en-US" altLang="zh-CN" dirty="0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  <p:sp>
        <p:nvSpPr>
          <p:cNvPr id="15385" name="Text Box 5"/>
          <p:cNvSpPr txBox="1">
            <a:spLocks noChangeArrowheads="1"/>
          </p:cNvSpPr>
          <p:nvPr/>
        </p:nvSpPr>
        <p:spPr bwMode="auto">
          <a:xfrm>
            <a:off x="8256266" y="3557321"/>
            <a:ext cx="20161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3300"/>
                </a:solidFill>
                <a:cs typeface="Times New Roman" panose="02020603050405020304" pitchFamily="18" charset="0"/>
              </a:rPr>
              <a:t>don’t like</a:t>
            </a:r>
            <a:endParaRPr lang="en-US" altLang="zh-CN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  <p:sp>
        <p:nvSpPr>
          <p:cNvPr id="15386" name="Text Box 5"/>
          <p:cNvSpPr txBox="1">
            <a:spLocks noChangeArrowheads="1"/>
          </p:cNvSpPr>
          <p:nvPr/>
        </p:nvSpPr>
        <p:spPr bwMode="auto">
          <a:xfrm>
            <a:off x="8354225" y="4601258"/>
            <a:ext cx="22304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FF3300"/>
                </a:solidFill>
                <a:cs typeface="Times New Roman" panose="02020603050405020304" pitchFamily="18" charset="0"/>
              </a:rPr>
              <a:t>can’t stand</a:t>
            </a:r>
            <a:endParaRPr lang="en-US" altLang="zh-CN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5388" name="Picture 28" descr="哭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05" y="4749299"/>
            <a:ext cx="535222" cy="5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哭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64" y="3645024"/>
            <a:ext cx="541266" cy="54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1" name="Picture 31" descr="笑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412859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笑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352" y="3412858"/>
            <a:ext cx="50323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3" name="Picture 33" descr="笑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991" y="4060558"/>
            <a:ext cx="503237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5" name="Picture 35" descr="哭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46" y="4749299"/>
            <a:ext cx="549792" cy="5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3" y="1057579"/>
            <a:ext cx="1064216" cy="10642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26520" y="2221440"/>
            <a:ext cx="5736442" cy="683264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What </a:t>
            </a:r>
            <a:r>
              <a:rPr lang="en-US" altLang="zh-CN" dirty="0">
                <a:cs typeface="Times New Roman" panose="02020603050405020304" pitchFamily="18" charset="0"/>
              </a:rPr>
              <a:t>do you want to watch?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39599" y="2102945"/>
            <a:ext cx="4012977" cy="1274195"/>
          </a:xfrm>
          <a:prstGeom prst="rect">
            <a:avLst/>
          </a:prstGeom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539750" indent="-539750"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B: What </a:t>
            </a:r>
            <a:r>
              <a:rPr lang="en-US" altLang="zh-CN" dirty="0">
                <a:cs typeface="Times New Roman" panose="02020603050405020304" pitchFamily="18" charset="0"/>
              </a:rPr>
              <a:t>do you think </a:t>
            </a:r>
            <a:r>
              <a:rPr lang="en-US" altLang="zh-CN" dirty="0" smtClean="0">
                <a:cs typeface="Times New Roman" panose="02020603050405020304" pitchFamily="18" charset="0"/>
              </a:rPr>
              <a:t>of </a:t>
            </a:r>
            <a:r>
              <a:rPr lang="en-US" altLang="zh-CN" dirty="0">
                <a:cs typeface="Times New Roman" panose="02020603050405020304" pitchFamily="18" charset="0"/>
              </a:rPr>
              <a:t>talk shows?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36" y="5515193"/>
            <a:ext cx="6313780" cy="683264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A: They’re </a:t>
            </a:r>
            <a:r>
              <a:rPr lang="en-US" altLang="zh-CN" dirty="0">
                <a:cs typeface="Times New Roman" panose="02020603050405020304" pitchFamily="18" charset="0"/>
              </a:rPr>
              <a:t>OK. I don’t mind them.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39599" y="5464703"/>
            <a:ext cx="4109816" cy="1222642"/>
          </a:xfrm>
          <a:prstGeom prst="rect">
            <a:avLst/>
          </a:prstGeom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539750" indent="-539750" eaLnBrk="1" hangingPunct="1">
              <a:lnSpc>
                <a:spcPct val="120000"/>
              </a:lnSpc>
            </a:pPr>
            <a:r>
              <a:rPr lang="en-US" altLang="zh-CN" dirty="0" smtClean="0">
                <a:cs typeface="Times New Roman" panose="02020603050405020304" pitchFamily="18" charset="0"/>
              </a:rPr>
              <a:t>B: Then </a:t>
            </a:r>
            <a:r>
              <a:rPr lang="en-US" altLang="zh-CN" dirty="0">
                <a:cs typeface="Times New Roman" panose="02020603050405020304" pitchFamily="18" charset="0"/>
              </a:rPr>
              <a:t>let’s watch a talk show.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15" y="-111750"/>
            <a:ext cx="3715631" cy="1387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39416" y="793752"/>
            <a:ext cx="10224589" cy="30469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99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76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5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3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0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8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5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24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What </a:t>
            </a:r>
            <a:r>
              <a:rPr kumimoji="1" lang="en-US" altLang="zh-CN" dirty="0" smtClean="0"/>
              <a:t>do/does </a:t>
            </a:r>
            <a:r>
              <a:rPr kumimoji="1" lang="en-US" altLang="zh-CN" dirty="0"/>
              <a:t>sb. think of ...?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某人认为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  <a:r>
              <a:rPr kumimoji="1" lang="zh-CN" altLang="en-US" dirty="0" smtClean="0">
                <a:solidFill>
                  <a:srgbClr val="FF0000"/>
                </a:solidFill>
              </a:rPr>
              <a:t>怎么样？与</a:t>
            </a:r>
            <a:r>
              <a:rPr kumimoji="1" lang="en-US" altLang="zh-CN" dirty="0">
                <a:solidFill>
                  <a:srgbClr val="FF0000"/>
                </a:solidFill>
              </a:rPr>
              <a:t>How </a:t>
            </a:r>
            <a:r>
              <a:rPr kumimoji="1" lang="en-US" altLang="zh-CN" dirty="0" smtClean="0">
                <a:solidFill>
                  <a:srgbClr val="FF0000"/>
                </a:solidFill>
              </a:rPr>
              <a:t>do/does </a:t>
            </a:r>
            <a:r>
              <a:rPr kumimoji="1" lang="en-US" altLang="zh-CN" dirty="0">
                <a:solidFill>
                  <a:srgbClr val="FF0000"/>
                </a:solidFill>
              </a:rPr>
              <a:t>sb. like ...?</a:t>
            </a:r>
            <a:r>
              <a:rPr kumimoji="1" lang="zh-CN" altLang="en-US" dirty="0">
                <a:solidFill>
                  <a:srgbClr val="FF0000"/>
                </a:solidFill>
              </a:rPr>
              <a:t>同义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，询</a:t>
            </a:r>
            <a:r>
              <a:rPr kumimoji="1" lang="zh-CN" altLang="en-US" dirty="0">
                <a:solidFill>
                  <a:srgbClr val="FF0000"/>
                </a:solidFill>
              </a:rPr>
              <a:t>问对某事物或某人的观点或看</a:t>
            </a:r>
            <a:r>
              <a:rPr kumimoji="1" lang="zh-CN" altLang="en-US" dirty="0" smtClean="0">
                <a:solidFill>
                  <a:srgbClr val="FF0000"/>
                </a:solidFill>
              </a:rPr>
              <a:t>法；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dirty="0"/>
              <a:t>回答时可用</a:t>
            </a:r>
            <a:r>
              <a:rPr kumimoji="1" lang="en-US" altLang="zh-CN" dirty="0"/>
              <a:t>love, like, don’t mind, don’t like, can’t stand</a:t>
            </a:r>
            <a:r>
              <a:rPr kumimoji="1" lang="zh-CN" altLang="en-US" dirty="0"/>
              <a:t>等来表达对某事物或某人的好恶程度。</a:t>
            </a:r>
            <a:endParaRPr kumimoji="1" lang="en-US" altLang="zh-CN" dirty="0"/>
          </a:p>
        </p:txBody>
      </p:sp>
      <p:sp>
        <p:nvSpPr>
          <p:cNvPr id="91139" name="Text Box 5"/>
          <p:cNvSpPr txBox="1">
            <a:spLocks noChangeArrowheads="1"/>
          </p:cNvSpPr>
          <p:nvPr/>
        </p:nvSpPr>
        <p:spPr bwMode="auto">
          <a:xfrm>
            <a:off x="3395540" y="3796290"/>
            <a:ext cx="12969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solidFill>
                  <a:srgbClr val="3333FF"/>
                </a:solidFill>
                <a:latin typeface="Arial" panose="020B0604020202020204" pitchFamily="34" charset="0"/>
              </a:rPr>
              <a:t>love</a:t>
            </a:r>
            <a:endParaRPr lang="en-US" altLang="zh-CN" sz="340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91140" name="Text Box 5"/>
          <p:cNvSpPr txBox="1">
            <a:spLocks noChangeArrowheads="1"/>
          </p:cNvSpPr>
          <p:nvPr/>
        </p:nvSpPr>
        <p:spPr bwMode="auto">
          <a:xfrm>
            <a:off x="3395540" y="4443990"/>
            <a:ext cx="12969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solidFill>
                  <a:srgbClr val="3333FF"/>
                </a:solidFill>
                <a:latin typeface="Arial" panose="020B0604020202020204" pitchFamily="34" charset="0"/>
              </a:rPr>
              <a:t>like</a:t>
            </a:r>
            <a:endParaRPr lang="en-US" altLang="zh-CN" sz="340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64" y="3832168"/>
            <a:ext cx="617467" cy="63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2" name="Text Box 5"/>
          <p:cNvSpPr txBox="1">
            <a:spLocks noChangeArrowheads="1"/>
          </p:cNvSpPr>
          <p:nvPr/>
        </p:nvSpPr>
        <p:spPr bwMode="auto">
          <a:xfrm>
            <a:off x="5052890" y="3821691"/>
            <a:ext cx="24479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>
                <a:solidFill>
                  <a:srgbClr val="3333FF"/>
                </a:solidFill>
                <a:latin typeface="Arial" panose="020B0604020202020204" pitchFamily="34" charset="0"/>
              </a:rPr>
              <a:t>don’t mind</a:t>
            </a:r>
            <a:endParaRPr lang="en-US" altLang="zh-CN" sz="300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91143" name="Text Box 5"/>
          <p:cNvSpPr txBox="1">
            <a:spLocks noChangeArrowheads="1"/>
          </p:cNvSpPr>
          <p:nvPr/>
        </p:nvSpPr>
        <p:spPr bwMode="auto">
          <a:xfrm>
            <a:off x="5052890" y="4517016"/>
            <a:ext cx="20161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>
                <a:solidFill>
                  <a:srgbClr val="3333FF"/>
                </a:solidFill>
                <a:latin typeface="Arial" panose="020B0604020202020204" pitchFamily="34" charset="0"/>
              </a:rPr>
              <a:t>don’t like</a:t>
            </a:r>
            <a:endParaRPr lang="en-US" altLang="zh-CN" sz="300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91144" name="Text Box 5"/>
          <p:cNvSpPr txBox="1">
            <a:spLocks noChangeArrowheads="1"/>
          </p:cNvSpPr>
          <p:nvPr/>
        </p:nvSpPr>
        <p:spPr bwMode="auto">
          <a:xfrm>
            <a:off x="7466832" y="4530509"/>
            <a:ext cx="22304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dirty="0">
                <a:solidFill>
                  <a:srgbClr val="3333FF"/>
                </a:solidFill>
                <a:latin typeface="Arial" panose="020B0604020202020204" pitchFamily="34" charset="0"/>
              </a:rPr>
              <a:t>can’t stand</a:t>
            </a:r>
            <a:endParaRPr lang="en-US" altLang="zh-CN" sz="3000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pic>
        <p:nvPicPr>
          <p:cNvPr id="91145" name="Picture 9" descr="哭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52" y="4517016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6" name="Picture 10" descr="哭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06" y="3832495"/>
            <a:ext cx="576262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7" name="Picture 11" descr="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27" y="3867728"/>
            <a:ext cx="576263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8" name="Picture 12" descr="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789" y="3867728"/>
            <a:ext cx="576262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9" name="Picture 13" descr="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2" y="4517016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0" name="Picture 14" descr="哭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072" y="3816900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199456" y="4976777"/>
            <a:ext cx="8353425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e.g. —</a:t>
            </a:r>
            <a:r>
              <a:rPr kumimoji="1" lang="en-US" altLang="zh-CN" dirty="0">
                <a:solidFill>
                  <a:srgbClr val="FF0000"/>
                </a:solidFill>
              </a:rPr>
              <a:t>What do you think of </a:t>
            </a:r>
            <a:r>
              <a:rPr kumimoji="1" lang="en-US" altLang="zh-CN" dirty="0"/>
              <a:t>soap operas?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       </a:t>
            </a:r>
            <a:r>
              <a:rPr kumimoji="1" lang="en-US" altLang="zh-CN" dirty="0" smtClean="0"/>
              <a:t>    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= </a:t>
            </a:r>
            <a:r>
              <a:rPr kumimoji="1" lang="en-US" altLang="zh-CN" dirty="0">
                <a:solidFill>
                  <a:srgbClr val="FF0000"/>
                </a:solidFill>
              </a:rPr>
              <a:t>How do you like </a:t>
            </a:r>
            <a:r>
              <a:rPr kumimoji="1" lang="en-US" altLang="zh-CN" dirty="0"/>
              <a:t>soap operas</a:t>
            </a:r>
            <a:r>
              <a:rPr kumimoji="1" lang="en-US" altLang="zh-CN" dirty="0" smtClean="0"/>
              <a:t>?)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       —I </a:t>
            </a:r>
            <a:r>
              <a:rPr kumimoji="1" lang="en-US" altLang="zh-CN" dirty="0">
                <a:solidFill>
                  <a:srgbClr val="FF0000"/>
                </a:solidFill>
              </a:rPr>
              <a:t>don’t mind</a:t>
            </a:r>
            <a:r>
              <a:rPr kumimoji="1" lang="en-US" altLang="zh-CN" dirty="0"/>
              <a:t> them.</a:t>
            </a:r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270" y="199632"/>
            <a:ext cx="2037755" cy="1066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9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/>
      <p:bldP spid="91140" grpId="0"/>
      <p:bldP spid="91142" grpId="0"/>
      <p:bldP spid="91143" grpId="0"/>
      <p:bldP spid="91144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8" y="5317367"/>
            <a:ext cx="6021914" cy="106766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17" y="4259633"/>
            <a:ext cx="6984776" cy="10446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9" y="3193142"/>
            <a:ext cx="5616697" cy="10676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110649"/>
            <a:ext cx="8322521" cy="110819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4" y="1133405"/>
            <a:ext cx="6711114" cy="10676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69601" y="1441893"/>
            <a:ext cx="5208477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What do you want to watch?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31704" y="2421199"/>
            <a:ext cx="651827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What do you think of </a:t>
            </a:r>
            <a:r>
              <a:rPr lang="en-US" altLang="zh-CN" dirty="0" smtClean="0">
                <a:cs typeface="Times New Roman" panose="02020603050405020304" pitchFamily="18" charset="0"/>
              </a:rPr>
              <a:t>sports </a:t>
            </a:r>
            <a:r>
              <a:rPr lang="en-US" altLang="zh-CN" dirty="0">
                <a:cs typeface="Times New Roman" panose="02020603050405020304" pitchFamily="18" charset="0"/>
              </a:rPr>
              <a:t>shows?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06394" y="3494341"/>
            <a:ext cx="434285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Oh, I can’t stand them.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98162" y="4569615"/>
            <a:ext cx="572284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Well, what about talent shows?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11405" y="5613086"/>
            <a:ext cx="4891083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OK. I love watching them.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03" y="-17089"/>
            <a:ext cx="3474433" cy="1401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1775520" y="404664"/>
            <a:ext cx="6769100" cy="2456057"/>
          </a:xfrm>
          <a:prstGeom prst="rect">
            <a:avLst/>
          </a:prstGeom>
          <a:noFill/>
          <a:ln w="19050">
            <a:solidFill>
              <a:srgbClr val="06538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A: What </a:t>
            </a:r>
            <a:r>
              <a:rPr lang="en-US" altLang="zh-CN" dirty="0"/>
              <a:t>do you want to watch?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B: What </a:t>
            </a:r>
            <a:r>
              <a:rPr lang="en-US" altLang="zh-CN" dirty="0"/>
              <a:t>do you think of ________?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A: They’re </a:t>
            </a:r>
            <a:r>
              <a:rPr lang="en-US" altLang="zh-CN" dirty="0"/>
              <a:t>______. I ______________.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B: Let’s </a:t>
            </a:r>
            <a:r>
              <a:rPr lang="en-US" altLang="zh-CN" dirty="0"/>
              <a:t>_____________.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1302949"/>
            <a:ext cx="2632434" cy="4991368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75520" y="3140968"/>
            <a:ext cx="5808621" cy="3046988"/>
          </a:xfrm>
          <a:prstGeom prst="rect">
            <a:avLst/>
          </a:prstGeom>
          <a:noFill/>
          <a:ln w="19050">
            <a:solidFill>
              <a:srgbClr val="CC66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A: What </a:t>
            </a:r>
            <a:r>
              <a:rPr lang="en-US" altLang="zh-CN" dirty="0"/>
              <a:t>do you want to watch?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B: What </a:t>
            </a:r>
            <a:r>
              <a:rPr lang="en-US" altLang="zh-CN" dirty="0"/>
              <a:t>____________?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A: I </a:t>
            </a:r>
            <a:r>
              <a:rPr lang="en-US" altLang="zh-CN" dirty="0"/>
              <a:t>______________.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     What </a:t>
            </a:r>
            <a:r>
              <a:rPr lang="en-US" altLang="zh-CN" dirty="0"/>
              <a:t>about _______?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B: I </a:t>
            </a:r>
            <a:r>
              <a:rPr lang="en-US" altLang="zh-CN" dirty="0"/>
              <a:t>________.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1652556" y="1370884"/>
            <a:ext cx="9235949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to Lin </a:t>
            </a:r>
            <a:r>
              <a:rPr lang="en-US" altLang="zh-CN" dirty="0" err="1">
                <a:solidFill>
                  <a:srgbClr val="0000FF"/>
                </a:solidFill>
                <a:latin typeface="Arial" panose="020B0604020202020204" pitchFamily="34" charset="0"/>
              </a:rPr>
              <a:t>Hui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 and Sally’s conversation. Number the TV shows [1-5] in the order you hear them. 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折角形 7"/>
          <p:cNvSpPr>
            <a:spLocks noChangeArrowheads="1"/>
          </p:cNvSpPr>
          <p:nvPr/>
        </p:nvSpPr>
        <p:spPr bwMode="auto">
          <a:xfrm>
            <a:off x="1652556" y="3158389"/>
            <a:ext cx="8748713" cy="2303463"/>
          </a:xfrm>
          <a:prstGeom prst="foldedCorner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9A4A7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 ____ sitcoms                      ____ news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 ____ game shows              ____ talk shows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 ____ soap operas 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453492" y="3205048"/>
            <a:ext cx="825500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55717" y="3175877"/>
            <a:ext cx="757238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017225" y="4343895"/>
            <a:ext cx="7572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6453492" y="3812316"/>
            <a:ext cx="827087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2030254" y="3781656"/>
            <a:ext cx="684213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1516" name="Picture 12" descr="CIMG5513"/>
          <p:cNvPicPr>
            <a:picLocks noChangeAspect="1" noChangeArrowheads="1"/>
          </p:cNvPicPr>
          <p:nvPr/>
        </p:nvPicPr>
        <p:blipFill>
          <a:blip r:embed="rId2" cstate="print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352903"/>
            <a:ext cx="3168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6" y="1364726"/>
            <a:ext cx="1080120" cy="1080120"/>
          </a:xfrm>
          <a:prstGeom prst="rect">
            <a:avLst/>
          </a:prstGeom>
        </p:spPr>
      </p:pic>
      <p:pic>
        <p:nvPicPr>
          <p:cNvPr id="4" name="Section A 2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54" y="1763578"/>
            <a:ext cx="827662" cy="8276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14" y="295811"/>
            <a:ext cx="4669395" cy="1273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60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1421214" y="850812"/>
            <a:ext cx="7958111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</a:t>
            </a:r>
            <a:r>
              <a:rPr lang="en-US" altLang="zh-CN" dirty="0" smtClean="0">
                <a:solidFill>
                  <a:srgbClr val="0000FF"/>
                </a:solidFill>
                <a:latin typeface="Arial" panose="020B0604020202020204" pitchFamily="34" charset="0"/>
              </a:rPr>
              <a:t>again and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416169" y="1525948"/>
            <a:ext cx="8389938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1. What does Lin </a:t>
            </a:r>
            <a:r>
              <a:rPr kumimoji="1" lang="en-US" altLang="zh-CN" dirty="0" err="1"/>
              <a:t>Hui</a:t>
            </a:r>
            <a:r>
              <a:rPr kumimoji="1" lang="en-US" altLang="zh-CN" dirty="0"/>
              <a:t> think of sitcoms?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2. Does Sally like sitcoms? Why?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3. What kind of TV shows does Sally like?</a:t>
            </a:r>
            <a:endParaRPr kumimoji="1"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20994" y="2114911"/>
            <a:ext cx="914355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She thinks watching sitcoms is a great way to relax and she can learn some great jokes, too. 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867020" y="3899768"/>
            <a:ext cx="919753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No, she doesn’t. Because she can’t learn from them.</a:t>
            </a:r>
            <a:endParaRPr kumimoji="1" lang="en-US" altLang="zh-CN" b="0" dirty="0">
              <a:solidFill>
                <a:srgbClr val="FF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1087" y="5027106"/>
            <a:ext cx="748823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She </a:t>
            </a:r>
            <a:r>
              <a:rPr kumimoji="1" lang="en-US" altLang="zh-CN" dirty="0">
                <a:solidFill>
                  <a:srgbClr val="FF0000"/>
                </a:solidFill>
              </a:rPr>
              <a:t>likes the news or talk shows.</a:t>
            </a:r>
            <a:endParaRPr kumimoji="1" lang="en-US" altLang="zh-CN" b="0" dirty="0">
              <a:solidFill>
                <a:srgbClr val="FF0000"/>
              </a:solidFill>
            </a:endParaRPr>
          </a:p>
        </p:txBody>
      </p:sp>
      <p:pic>
        <p:nvPicPr>
          <p:cNvPr id="3" name="Section A 2a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6" y="692696"/>
            <a:ext cx="1080120" cy="108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numSld="999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3216275" y="5086350"/>
            <a:ext cx="48958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I don’t like talent shows.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3216276" y="5805488"/>
            <a:ext cx="408622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>
                <a:solidFill>
                  <a:srgbClr val="FF0000"/>
                </a:solidFill>
              </a:rPr>
              <a:t>I can’t stand them. 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1992314" y="406400"/>
            <a:ext cx="797718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What do you think of talent shows? </a:t>
            </a:r>
            <a:endParaRPr kumimoji="1"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340768"/>
            <a:ext cx="5440680" cy="3621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autoUpdateAnimBg="0"/>
      <p:bldP spid="10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343472" y="980728"/>
            <a:ext cx="8389938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9537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0368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1135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31965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768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340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912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48455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4. What does Sally think of game shows?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5. What does Sally think of soap operas?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6. What does Sally plan to watch tonight?</a:t>
            </a:r>
            <a:endParaRPr kumimoji="1" lang="en-US" altLang="zh-CN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94323" y="3297688"/>
            <a:ext cx="897530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She can’t learn much from soap operas, but she loves watching them.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787427" y="5086271"/>
            <a:ext cx="74882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She plans to watch </a:t>
            </a:r>
            <a:r>
              <a:rPr kumimoji="1" lang="en-US" altLang="zh-CN" i="1" dirty="0">
                <a:solidFill>
                  <a:srgbClr val="FF0000"/>
                </a:solidFill>
              </a:rPr>
              <a:t>Days of Our Past</a:t>
            </a:r>
            <a:r>
              <a:rPr kumimoji="1" lang="en-US" altLang="zh-CN" dirty="0">
                <a:solidFill>
                  <a:srgbClr val="FF0000"/>
                </a:solidFill>
              </a:rPr>
              <a:t>.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53017" y="1534794"/>
            <a:ext cx="8916607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She thinks it </a:t>
            </a:r>
            <a:r>
              <a:rPr kumimoji="1" lang="en-US" altLang="zh-CN" dirty="0" smtClean="0">
                <a:solidFill>
                  <a:srgbClr val="FF0000"/>
                </a:solidFill>
              </a:rPr>
              <a:t>is </a:t>
            </a:r>
            <a:r>
              <a:rPr kumimoji="1" lang="en-US" altLang="zh-CN" i="1" dirty="0" smtClean="0">
                <a:solidFill>
                  <a:srgbClr val="9933FF"/>
                </a:solidFill>
              </a:rPr>
              <a:t>educational</a:t>
            </a:r>
            <a:r>
              <a:rPr kumimoji="1" lang="en-US" altLang="zh-CN" dirty="0">
                <a:solidFill>
                  <a:srgbClr val="FF0000"/>
                </a:solidFill>
              </a:rPr>
              <a:t>. She can try to guess the answers to the questions.</a:t>
            </a:r>
            <a:endParaRPr kumimoji="1" lang="en-US" altLang="zh-CN" b="0" dirty="0">
              <a:solidFill>
                <a:srgbClr val="FF0000"/>
              </a:solidFill>
            </a:endParaRPr>
          </a:p>
        </p:txBody>
      </p:sp>
      <p:sp>
        <p:nvSpPr>
          <p:cNvPr id="4" name="矩形标注 3"/>
          <p:cNvSpPr/>
          <p:nvPr/>
        </p:nvSpPr>
        <p:spPr>
          <a:xfrm>
            <a:off x="7392144" y="2273218"/>
            <a:ext cx="2736304" cy="432048"/>
          </a:xfrm>
          <a:prstGeom prst="wedgeRectCallout">
            <a:avLst>
              <a:gd name="adj1" fmla="val -60846"/>
              <a:gd name="adj2" fmla="val -54461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有教育意义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156920"/>
            <a:ext cx="10112164" cy="500838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2711624" y="1992553"/>
            <a:ext cx="2808312" cy="51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633306" y="3212976"/>
            <a:ext cx="720080" cy="0"/>
          </a:xfrm>
          <a:prstGeom prst="line">
            <a:avLst/>
          </a:prstGeom>
          <a:ln w="2222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363707" y="5589240"/>
            <a:ext cx="1908757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标注 11"/>
          <p:cNvSpPr/>
          <p:nvPr/>
        </p:nvSpPr>
        <p:spPr>
          <a:xfrm>
            <a:off x="3993347" y="1076806"/>
            <a:ext cx="2390686" cy="445637"/>
          </a:xfrm>
          <a:prstGeom prst="wedgeRectCallout">
            <a:avLst>
              <a:gd name="adj1" fmla="val -34126"/>
              <a:gd name="adj2" fmla="val 8753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j-ea"/>
                <a:ea typeface="+mj-ea"/>
                <a:cs typeface="Times New Roman" panose="02020603050405020304" pitchFamily="18" charset="0"/>
              </a:rPr>
              <a:t>就</a:t>
            </a:r>
            <a:r>
              <a:rPr lang="en-US" altLang="zh-CN" sz="2400" dirty="0"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sz="2400" dirty="0">
                <a:latin typeface="+mj-ea"/>
                <a:ea typeface="+mj-ea"/>
                <a:cs typeface="Times New Roman" panose="02020603050405020304" pitchFamily="18" charset="0"/>
              </a:rPr>
              <a:t>进行讨论</a:t>
            </a:r>
            <a:endParaRPr lang="zh-CN" altLang="en-US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4233395" y="2383520"/>
            <a:ext cx="980364" cy="600502"/>
          </a:xfrm>
          <a:prstGeom prst="wedgeRectCallout">
            <a:avLst>
              <a:gd name="adj1" fmla="val -79991"/>
              <a:gd name="adj2" fmla="val 5072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+mj-ea"/>
                <a:ea typeface="+mj-ea"/>
                <a:cs typeface="Times New Roman" panose="02020603050405020304" pitchFamily="18" charset="0"/>
              </a:rPr>
              <a:t>忍受</a:t>
            </a:r>
            <a:endParaRPr lang="zh-CN" altLang="en-US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4871864" y="3110824"/>
            <a:ext cx="2803365" cy="894240"/>
          </a:xfrm>
          <a:prstGeom prst="wedgeRectCallout">
            <a:avLst>
              <a:gd name="adj1" fmla="val -94868"/>
              <a:gd name="adj2" fmla="val 29605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+mj-ea"/>
                <a:ea typeface="+mj-ea"/>
                <a:cs typeface="Times New Roman" panose="02020603050405020304" pitchFamily="18" charset="0"/>
              </a:rPr>
              <a:t>发</a:t>
            </a:r>
            <a:r>
              <a:rPr lang="zh-CN" altLang="en-US" sz="2400" dirty="0" smtClean="0">
                <a:latin typeface="+mj-ea"/>
                <a:ea typeface="+mj-ea"/>
                <a:cs typeface="Times New Roman" panose="02020603050405020304" pitchFamily="18" charset="0"/>
              </a:rPr>
              <a:t>生，碰巧。用于偶然或突发性事件</a:t>
            </a:r>
            <a:endParaRPr lang="zh-CN" altLang="en-US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207568" y="4005064"/>
            <a:ext cx="10801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标注 19"/>
          <p:cNvSpPr/>
          <p:nvPr/>
        </p:nvSpPr>
        <p:spPr>
          <a:xfrm>
            <a:off x="8331334" y="4365104"/>
            <a:ext cx="2283057" cy="808428"/>
          </a:xfrm>
          <a:prstGeom prst="wedgeRectCallout">
            <a:avLst>
              <a:gd name="adj1" fmla="val -7371"/>
              <a:gd name="adj2" fmla="val 7334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expect to do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sth</a:t>
            </a:r>
            <a:r>
              <a:rPr lang="en-US" altLang="zh-CN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lang="zh-CN" alt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期待做某事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197319" y="6021288"/>
            <a:ext cx="91490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标注 22"/>
          <p:cNvSpPr/>
          <p:nvPr/>
        </p:nvSpPr>
        <p:spPr>
          <a:xfrm>
            <a:off x="2357415" y="4920810"/>
            <a:ext cx="3754107" cy="1244493"/>
          </a:xfrm>
          <a:prstGeom prst="wedgeRectCallout">
            <a:avLst>
              <a:gd name="adj1" fmla="val 77186"/>
              <a:gd name="adj2" fmla="val 3393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表示过去或将来的某一天；当表示将来某一天时可与</a:t>
            </a:r>
            <a:r>
              <a:rPr lang="en-US" altLang="zh-CN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some day</a:t>
            </a:r>
            <a:r>
              <a:rPr lang="zh-CN" alt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互换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3" y="188597"/>
            <a:ext cx="1048463" cy="104846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4" grpId="0" bldLvl="0" animBg="1"/>
      <p:bldP spid="16" grpId="0" bldLvl="0" animBg="1"/>
      <p:bldP spid="20" grpId="0" bldLvl="0" animBg="1"/>
      <p:bldP spid="23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156920"/>
            <a:ext cx="10112164" cy="5008383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2711624" y="1992553"/>
            <a:ext cx="2808312" cy="51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633306" y="3212976"/>
            <a:ext cx="720080" cy="0"/>
          </a:xfrm>
          <a:prstGeom prst="line">
            <a:avLst/>
          </a:prstGeom>
          <a:ln w="2222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363707" y="5589240"/>
            <a:ext cx="1908757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标注 11"/>
          <p:cNvSpPr/>
          <p:nvPr/>
        </p:nvSpPr>
        <p:spPr>
          <a:xfrm>
            <a:off x="3993347" y="1076806"/>
            <a:ext cx="2390686" cy="445637"/>
          </a:xfrm>
          <a:prstGeom prst="wedgeRectCallout">
            <a:avLst>
              <a:gd name="adj1" fmla="val -34126"/>
              <a:gd name="adj2" fmla="val 8753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j-ea"/>
                <a:ea typeface="+mj-ea"/>
                <a:cs typeface="Times New Roman" panose="02020603050405020304" pitchFamily="18" charset="0"/>
              </a:rPr>
              <a:t>就</a:t>
            </a:r>
            <a:r>
              <a:rPr lang="en-US" altLang="zh-CN" sz="2400" dirty="0">
                <a:latin typeface="+mj-ea"/>
                <a:ea typeface="+mj-ea"/>
                <a:cs typeface="Times New Roman" panose="02020603050405020304" pitchFamily="18" charset="0"/>
              </a:rPr>
              <a:t>……</a:t>
            </a:r>
            <a:r>
              <a:rPr lang="zh-CN" altLang="en-US" sz="2400" dirty="0">
                <a:latin typeface="+mj-ea"/>
                <a:ea typeface="+mj-ea"/>
                <a:cs typeface="Times New Roman" panose="02020603050405020304" pitchFamily="18" charset="0"/>
              </a:rPr>
              <a:t>进行讨论</a:t>
            </a:r>
            <a:endParaRPr lang="zh-CN" altLang="en-US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4233395" y="2383520"/>
            <a:ext cx="980364" cy="600502"/>
          </a:xfrm>
          <a:prstGeom prst="wedgeRectCallout">
            <a:avLst>
              <a:gd name="adj1" fmla="val -79991"/>
              <a:gd name="adj2" fmla="val 5072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+mj-ea"/>
                <a:ea typeface="+mj-ea"/>
                <a:cs typeface="Times New Roman" panose="02020603050405020304" pitchFamily="18" charset="0"/>
              </a:rPr>
              <a:t>忍受</a:t>
            </a:r>
            <a:endParaRPr lang="zh-CN" altLang="en-US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4871864" y="3110824"/>
            <a:ext cx="2803365" cy="894240"/>
          </a:xfrm>
          <a:prstGeom prst="wedgeRectCallout">
            <a:avLst>
              <a:gd name="adj1" fmla="val -94868"/>
              <a:gd name="adj2" fmla="val 29605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+mj-ea"/>
                <a:ea typeface="+mj-ea"/>
                <a:cs typeface="Times New Roman" panose="02020603050405020304" pitchFamily="18" charset="0"/>
              </a:rPr>
              <a:t>发</a:t>
            </a:r>
            <a:r>
              <a:rPr lang="zh-CN" altLang="en-US" sz="2400" dirty="0" smtClean="0">
                <a:latin typeface="+mj-ea"/>
                <a:ea typeface="+mj-ea"/>
                <a:cs typeface="Times New Roman" panose="02020603050405020304" pitchFamily="18" charset="0"/>
              </a:rPr>
              <a:t>生，碰巧。用于偶然或突发性事件</a:t>
            </a:r>
            <a:endParaRPr lang="zh-CN" altLang="en-US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207568" y="4005064"/>
            <a:ext cx="10801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标注 19"/>
          <p:cNvSpPr/>
          <p:nvPr/>
        </p:nvSpPr>
        <p:spPr>
          <a:xfrm>
            <a:off x="8331334" y="4365104"/>
            <a:ext cx="2283057" cy="808428"/>
          </a:xfrm>
          <a:prstGeom prst="wedgeRectCallout">
            <a:avLst>
              <a:gd name="adj1" fmla="val -7371"/>
              <a:gd name="adj2" fmla="val 7334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expect to do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sth</a:t>
            </a:r>
            <a:r>
              <a:rPr lang="en-US" altLang="zh-CN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lang="zh-CN" alt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期待做某事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197319" y="6021288"/>
            <a:ext cx="91490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标注 22"/>
          <p:cNvSpPr/>
          <p:nvPr/>
        </p:nvSpPr>
        <p:spPr>
          <a:xfrm>
            <a:off x="2357415" y="4920810"/>
            <a:ext cx="3754107" cy="1244493"/>
          </a:xfrm>
          <a:prstGeom prst="wedgeRectCallout">
            <a:avLst>
              <a:gd name="adj1" fmla="val 77186"/>
              <a:gd name="adj2" fmla="val 3393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表示过去或将来的某一天；当表示将来某一天时可与</a:t>
            </a:r>
            <a:r>
              <a:rPr lang="en-US" altLang="zh-CN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some day</a:t>
            </a:r>
            <a:r>
              <a:rPr lang="zh-CN" altLang="en-US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互换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20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964574" y="593236"/>
            <a:ext cx="9464252" cy="65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in the blanks according to the conversation.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026" name="Text Box 6"/>
          <p:cNvSpPr txBox="1">
            <a:spLocks noChangeArrowheads="1"/>
          </p:cNvSpPr>
          <p:nvPr/>
        </p:nvSpPr>
        <p:spPr bwMode="auto">
          <a:xfrm>
            <a:off x="964574" y="1396935"/>
            <a:ext cx="10604034" cy="48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89999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/>
              <a:t>      Sarah </a:t>
            </a:r>
            <a:r>
              <a:rPr lang="en-US" altLang="zh-CN" dirty="0"/>
              <a:t>had a discussion about TV shows in class. Her classmates ___________ game shows and </a:t>
            </a:r>
            <a:r>
              <a:rPr lang="en-US" altLang="zh-CN" dirty="0" smtClean="0"/>
              <a:t>___________, </a:t>
            </a:r>
            <a:r>
              <a:rPr lang="en-US" altLang="zh-CN" dirty="0"/>
              <a:t>but Grace can’t ___________ them. She ___________ soap operas. She likes ___________ (follow) the story and see what ___________ next. Sarah doesn’t ___________ soap operas, but her </a:t>
            </a:r>
            <a:r>
              <a:rPr lang="en-US" altLang="zh-CN" dirty="0" smtClean="0"/>
              <a:t>___________ TV </a:t>
            </a:r>
            <a:r>
              <a:rPr lang="en-US" altLang="zh-CN" dirty="0"/>
              <a:t>shows are the news and talk shows. She thinks they may not be very exciting, but </a:t>
            </a:r>
            <a:r>
              <a:rPr lang="en-US" altLang="zh-CN" dirty="0" smtClean="0"/>
              <a:t>we </a:t>
            </a:r>
            <a:r>
              <a:rPr lang="en-US" altLang="zh-CN" dirty="0"/>
              <a:t>can ___________ to learn a lot from them.</a:t>
            </a:r>
            <a:endParaRPr lang="en-US" altLang="zh-CN" dirty="0"/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3586941" y="2100651"/>
            <a:ext cx="815975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3000"/>
              </a:lnSpc>
            </a:pPr>
            <a:r>
              <a:rPr lang="en-US" altLang="zh-CN" dirty="0">
                <a:solidFill>
                  <a:srgbClr val="FF0000"/>
                </a:solidFill>
              </a:rPr>
              <a:t>like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6028" name="Rectangle 12"/>
          <p:cNvSpPr>
            <a:spLocks noChangeArrowheads="1"/>
          </p:cNvSpPr>
          <p:nvPr/>
        </p:nvSpPr>
        <p:spPr bwMode="auto">
          <a:xfrm>
            <a:off x="8175379" y="2021019"/>
            <a:ext cx="23876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3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sports shows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6029" name="Rectangle 13"/>
          <p:cNvSpPr>
            <a:spLocks noChangeArrowheads="1"/>
          </p:cNvSpPr>
          <p:nvPr/>
        </p:nvSpPr>
        <p:spPr bwMode="auto">
          <a:xfrm>
            <a:off x="3682305" y="2643913"/>
            <a:ext cx="1131887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3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stand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6030" name="Rectangle 14"/>
          <p:cNvSpPr>
            <a:spLocks noChangeArrowheads="1"/>
          </p:cNvSpPr>
          <p:nvPr/>
        </p:nvSpPr>
        <p:spPr bwMode="auto">
          <a:xfrm>
            <a:off x="7950018" y="2643913"/>
            <a:ext cx="12192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3000"/>
              </a:lnSpc>
            </a:pPr>
            <a:r>
              <a:rPr lang="en-US" altLang="zh-CN" dirty="0">
                <a:solidFill>
                  <a:srgbClr val="FF0000"/>
                </a:solidFill>
              </a:rPr>
              <a:t>loves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6031" name="Rectangle 15"/>
          <p:cNvSpPr>
            <a:spLocks noChangeArrowheads="1"/>
          </p:cNvSpPr>
          <p:nvPr/>
        </p:nvSpPr>
        <p:spPr bwMode="auto">
          <a:xfrm>
            <a:off x="4402916" y="3255484"/>
            <a:ext cx="1684337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3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to follow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6032" name="Rectangle 16"/>
          <p:cNvSpPr>
            <a:spLocks noChangeArrowheads="1"/>
          </p:cNvSpPr>
          <p:nvPr/>
        </p:nvSpPr>
        <p:spPr bwMode="auto">
          <a:xfrm>
            <a:off x="8283329" y="3836589"/>
            <a:ext cx="108585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3000"/>
              </a:lnSpc>
            </a:pPr>
            <a:r>
              <a:rPr lang="en-US" altLang="zh-CN" dirty="0">
                <a:solidFill>
                  <a:srgbClr val="FF0000"/>
                </a:solidFill>
              </a:rPr>
              <a:t>mind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6033" name="Rectangle 17"/>
          <p:cNvSpPr>
            <a:spLocks noChangeArrowheads="1"/>
          </p:cNvSpPr>
          <p:nvPr/>
        </p:nvSpPr>
        <p:spPr bwMode="auto">
          <a:xfrm>
            <a:off x="4129510" y="4417425"/>
            <a:ext cx="1538288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3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favorite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6034" name="Rectangle 18"/>
          <p:cNvSpPr>
            <a:spLocks noChangeArrowheads="1"/>
          </p:cNvSpPr>
          <p:nvPr/>
        </p:nvSpPr>
        <p:spPr bwMode="auto">
          <a:xfrm>
            <a:off x="2135966" y="5597760"/>
            <a:ext cx="1450975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3000"/>
              </a:lnSpc>
            </a:pPr>
            <a:r>
              <a:rPr lang="en-US" altLang="zh-CN" dirty="0">
                <a:solidFill>
                  <a:srgbClr val="FF0000"/>
                </a:solidFill>
              </a:rPr>
              <a:t>expect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6035" name="Rectangle 19"/>
          <p:cNvSpPr>
            <a:spLocks noChangeArrowheads="1"/>
          </p:cNvSpPr>
          <p:nvPr/>
        </p:nvSpPr>
        <p:spPr bwMode="auto">
          <a:xfrm>
            <a:off x="2242309" y="3767904"/>
            <a:ext cx="1628775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3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happens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7" grpId="0"/>
      <p:bldP spid="86028" grpId="0"/>
      <p:bldP spid="86029" grpId="0"/>
      <p:bldP spid="86030" grpId="0"/>
      <p:bldP spid="86031" grpId="0"/>
      <p:bldP spid="86032" grpId="0"/>
      <p:bldP spid="86033" grpId="0"/>
      <p:bldP spid="86034" grpId="0"/>
      <p:bldP spid="860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3501368"/>
            <a:ext cx="2857500" cy="2857500"/>
          </a:xfrm>
          <a:prstGeom prst="rect">
            <a:avLst/>
          </a:prstGeom>
        </p:spPr>
      </p:pic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1811338" y="2060848"/>
            <a:ext cx="3564582" cy="1330052"/>
          </a:xfrm>
          <a:prstGeom prst="wedgeRoundRectCallout">
            <a:avLst>
              <a:gd name="adj1" fmla="val 33060"/>
              <a:gd name="adj2" fmla="val 74602"/>
              <a:gd name="adj3" fmla="val 16667"/>
            </a:avLst>
          </a:prstGeom>
          <a:noFill/>
          <a:ln w="19050" algn="ctr">
            <a:solidFill>
              <a:schemeClr val="accent5">
                <a:lumMod val="90000"/>
              </a:schemeClr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What did you do in class today, …?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5878515" y="2060848"/>
            <a:ext cx="3817885" cy="1330052"/>
          </a:xfrm>
          <a:prstGeom prst="wedgeRoundRectCallout">
            <a:avLst>
              <a:gd name="adj1" fmla="val -29301"/>
              <a:gd name="adj2" fmla="val 71875"/>
              <a:gd name="adj3" fmla="val 16667"/>
            </a:avLst>
          </a:prstGeom>
          <a:noFill/>
          <a:ln w="19050" algn="ctr">
            <a:solidFill>
              <a:srgbClr val="FFC000"/>
            </a:solidFill>
            <a:miter lim="800000"/>
          </a:ln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We had a discussion </a:t>
            </a:r>
            <a:r>
              <a:rPr lang="en-US" altLang="zh-CN" dirty="0" smtClean="0">
                <a:cs typeface="Times New Roman" panose="02020603050405020304" pitchFamily="18" charset="0"/>
              </a:rPr>
              <a:t>about …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764704"/>
            <a:ext cx="3352523" cy="914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846262" y="926152"/>
            <a:ext cx="9218289" cy="541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____________ </a:t>
            </a:r>
            <a:r>
              <a:rPr lang="en-US" altLang="zh-CN" dirty="0" smtClean="0"/>
              <a:t>                     </a:t>
            </a:r>
            <a:r>
              <a:rPr lang="en-US" altLang="zh-CN" dirty="0" err="1" smtClean="0"/>
              <a:t>游戏表演</a:t>
            </a:r>
            <a:r>
              <a:rPr lang="en-US" altLang="zh-CN" dirty="0" err="1"/>
              <a:t>；竞赛节目</a:t>
            </a:r>
            <a:r>
              <a:rPr lang="zh-CN" altLang="en-US" dirty="0"/>
              <a:t>  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dirty="0"/>
              <a:t>talk show </a:t>
            </a:r>
            <a:r>
              <a:rPr lang="en-US" altLang="zh-CN" dirty="0" smtClean="0"/>
              <a:t>                             _____________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_____________                    </a:t>
            </a:r>
            <a:r>
              <a:rPr lang="zh-CN" altLang="en-US" dirty="0" smtClean="0"/>
              <a:t>从</a:t>
            </a:r>
            <a:r>
              <a:rPr lang="en-US" altLang="zh-CN" dirty="0">
                <a:latin typeface="+mj-ea"/>
                <a:ea typeface="+mj-ea"/>
              </a:rPr>
              <a:t>……</a:t>
            </a:r>
            <a:r>
              <a:rPr lang="zh-CN" altLang="en-US" dirty="0">
                <a:latin typeface="+mj-ea"/>
                <a:ea typeface="+mj-ea"/>
              </a:rPr>
              <a:t>学习</a:t>
            </a:r>
            <a:r>
              <a:rPr lang="en-US" altLang="zh-CN" dirty="0">
                <a:latin typeface="+mj-ea"/>
                <a:ea typeface="+mj-ea"/>
              </a:rPr>
              <a:t>……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_____________ </a:t>
            </a:r>
            <a:r>
              <a:rPr lang="en-US" altLang="zh-CN" dirty="0" smtClean="0"/>
              <a:t>                   </a:t>
            </a:r>
            <a:r>
              <a:rPr lang="zh-CN" altLang="en-US" dirty="0" smtClean="0"/>
              <a:t>肥皂剧</a:t>
            </a:r>
            <a:r>
              <a:rPr lang="zh-CN" altLang="en-US" dirty="0"/>
              <a:t>   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dirty="0"/>
              <a:t>soccer game </a:t>
            </a:r>
            <a:r>
              <a:rPr lang="en-US" altLang="zh-CN" dirty="0" smtClean="0"/>
              <a:t>                         ______________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___________ </a:t>
            </a:r>
            <a:r>
              <a:rPr lang="en-US" altLang="zh-CN" dirty="0" smtClean="0"/>
              <a:t>                       </a:t>
            </a:r>
            <a:r>
              <a:rPr lang="zh-CN" altLang="en-US" dirty="0" smtClean="0"/>
              <a:t>体育</a:t>
            </a:r>
            <a:r>
              <a:rPr lang="zh-CN" altLang="en-US" dirty="0"/>
              <a:t>节目  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dirty="0"/>
              <a:t>talent show </a:t>
            </a:r>
            <a:r>
              <a:rPr lang="en-US" altLang="zh-CN" dirty="0" smtClean="0"/>
              <a:t>                          _____________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______________ </a:t>
            </a:r>
            <a:r>
              <a:rPr lang="en-US" altLang="zh-CN" dirty="0" smtClean="0"/>
              <a:t>                  </a:t>
            </a:r>
            <a:r>
              <a:rPr lang="zh-CN" altLang="en-US" dirty="0" smtClean="0"/>
              <a:t>查明</a:t>
            </a:r>
            <a:r>
              <a:rPr lang="zh-CN" altLang="en-US" dirty="0"/>
              <a:t>；弄清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dirty="0"/>
              <a:t>_______________________ </a:t>
            </a:r>
            <a:r>
              <a:rPr lang="zh-CN" altLang="en-US" dirty="0"/>
              <a:t>就</a:t>
            </a:r>
            <a:r>
              <a:rPr lang="en-US" altLang="zh-CN" dirty="0">
                <a:latin typeface="+mj-ea"/>
                <a:ea typeface="+mj-ea"/>
              </a:rPr>
              <a:t>……</a:t>
            </a:r>
            <a:r>
              <a:rPr lang="zh-CN" altLang="en-US" dirty="0">
                <a:latin typeface="+mj-ea"/>
                <a:ea typeface="+mj-ea"/>
              </a:rPr>
              <a:t>进</a:t>
            </a:r>
            <a:r>
              <a:rPr lang="zh-CN" altLang="en-US" dirty="0"/>
              <a:t>行讨论</a:t>
            </a:r>
            <a:endParaRPr lang="zh-CN" altLang="en-US" dirty="0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1846261" y="945192"/>
            <a:ext cx="211147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game show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6602869" y="1585005"/>
            <a:ext cx="142058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脱口秀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1846261" y="2168960"/>
            <a:ext cx="298088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learn ... from ...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1863926" y="2631491"/>
            <a:ext cx="219162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soap opera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6598447" y="3340780"/>
            <a:ext cx="183255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足球比赛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1846261" y="3810722"/>
            <a:ext cx="235192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sports show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6597167" y="4493986"/>
            <a:ext cx="1523174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才艺秀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1863926" y="5075759"/>
            <a:ext cx="1664238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find out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1846263" y="5657531"/>
            <a:ext cx="481253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>
                <a:solidFill>
                  <a:srgbClr val="FF0000"/>
                </a:solidFill>
              </a:rPr>
              <a:t>have a discussion about ... 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87" y="141030"/>
            <a:ext cx="3077899" cy="943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  <p:bldP spid="88069" grpId="0"/>
      <p:bldP spid="88070" grpId="0"/>
      <p:bldP spid="88071" grpId="0"/>
      <p:bldP spid="88072" grpId="0"/>
      <p:bldP spid="88073" grpId="0"/>
      <p:bldP spid="88074" grpId="0"/>
      <p:bldP spid="88075" grpId="0"/>
      <p:bldP spid="8807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1631504" y="1700808"/>
            <a:ext cx="9726452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I </a:t>
            </a:r>
            <a:r>
              <a:rPr lang="en-US" altLang="zh-CN" dirty="0" smtClean="0"/>
              <a:t>don’t </a:t>
            </a:r>
            <a:r>
              <a:rPr lang="en-US" altLang="zh-CN" dirty="0"/>
              <a:t>mind them. </a:t>
            </a:r>
            <a:r>
              <a:rPr lang="en-US" altLang="zh-CN" dirty="0" smtClean="0"/>
              <a:t>           </a:t>
            </a:r>
            <a:r>
              <a:rPr lang="zh-CN" altLang="en-US" dirty="0" smtClean="0"/>
              <a:t>我</a:t>
            </a:r>
            <a:r>
              <a:rPr lang="zh-CN" altLang="en-US" dirty="0"/>
              <a:t>不介意它们。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dirty="0"/>
              <a:t>I </a:t>
            </a:r>
            <a:r>
              <a:rPr lang="en-US" altLang="zh-CN" dirty="0" smtClean="0"/>
              <a:t>can’t </a:t>
            </a:r>
            <a:r>
              <a:rPr lang="en-US" altLang="zh-CN" dirty="0"/>
              <a:t>stand them. </a:t>
            </a:r>
            <a:r>
              <a:rPr lang="en-US" altLang="zh-CN" dirty="0" smtClean="0"/>
              <a:t>           </a:t>
            </a:r>
            <a:r>
              <a:rPr lang="zh-CN" altLang="en-US" dirty="0" smtClean="0"/>
              <a:t>我</a:t>
            </a:r>
            <a:r>
              <a:rPr lang="zh-CN" altLang="en-US" dirty="0"/>
              <a:t>无法忍受它们。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What do you think of</a:t>
            </a:r>
            <a:r>
              <a:rPr lang="en-US" altLang="zh-CN" dirty="0"/>
              <a:t> talk shows? 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I like to follow the story and see what happens next.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7388" y="1052736"/>
            <a:ext cx="11017224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zh-CN" altLang="zh-CN" kern="0" dirty="0">
                <a:solidFill>
                  <a:srgbClr val="0000FF"/>
                </a:solidFill>
                <a:cs typeface="宋体" panose="02010600030101010101" pitchFamily="2" charset="-122"/>
              </a:rPr>
              <a:t>Ⅰ</a:t>
            </a:r>
            <a:r>
              <a:rPr lang="en-US" altLang="zh-CN" kern="0" dirty="0">
                <a:solidFill>
                  <a:srgbClr val="0000FF"/>
                </a:solidFill>
              </a:rPr>
              <a:t>. </a:t>
            </a:r>
            <a:r>
              <a:rPr lang="zh-CN" altLang="zh-CN" kern="0" dirty="0">
                <a:solidFill>
                  <a:srgbClr val="0000FF"/>
                </a:solidFill>
              </a:rPr>
              <a:t>根据句意及括号内所给单词的提示填空。</a:t>
            </a:r>
            <a:endParaRPr lang="zh-CN" altLang="zh-CN" sz="2400" kern="100" dirty="0">
              <a:solidFill>
                <a:srgbClr val="0000FF"/>
              </a:solidFill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</a:rPr>
              <a:t>1. A terrible fire </a:t>
            </a:r>
            <a:r>
              <a:rPr lang="en-US" altLang="zh-CN" kern="0" dirty="0" smtClean="0">
                <a:solidFill>
                  <a:srgbClr val="000000"/>
                </a:solidFill>
              </a:rPr>
              <a:t>_______</a:t>
            </a:r>
            <a:r>
              <a:rPr lang="en-US" altLang="zh-CN" kern="0" dirty="0">
                <a:solidFill>
                  <a:srgbClr val="000000"/>
                </a:solidFill>
              </a:rPr>
              <a:t>___ </a:t>
            </a:r>
            <a:r>
              <a:rPr lang="en-US" altLang="zh-CN" kern="0" dirty="0" smtClean="0">
                <a:solidFill>
                  <a:srgbClr val="000000"/>
                </a:solidFill>
              </a:rPr>
              <a:t>(</a:t>
            </a:r>
            <a:r>
              <a:rPr lang="en-US" altLang="zh-CN" kern="0" dirty="0">
                <a:solidFill>
                  <a:srgbClr val="000000"/>
                </a:solidFill>
              </a:rPr>
              <a:t>happen) in the shopping center yesterday</a:t>
            </a:r>
            <a:r>
              <a:rPr lang="en-US" altLang="zh-CN" kern="0" dirty="0" smtClean="0">
                <a:solidFill>
                  <a:srgbClr val="000000"/>
                </a:solidFill>
              </a:rPr>
              <a:t>.</a:t>
            </a:r>
            <a:endParaRPr lang="en-US" altLang="zh-CN" kern="0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</a:rPr>
              <a:t>2. </a:t>
            </a:r>
            <a:r>
              <a:rPr lang="en-US" altLang="zh-CN" kern="0" dirty="0">
                <a:solidFill>
                  <a:srgbClr val="000000"/>
                </a:solidFill>
              </a:rPr>
              <a:t>Is there any good </a:t>
            </a:r>
            <a:r>
              <a:rPr lang="en-US" altLang="zh-CN" kern="0" dirty="0" smtClean="0">
                <a:solidFill>
                  <a:srgbClr val="000000"/>
                </a:solidFill>
              </a:rPr>
              <a:t>______</a:t>
            </a:r>
            <a:r>
              <a:rPr lang="en-US" altLang="zh-CN" kern="0" dirty="0">
                <a:solidFill>
                  <a:srgbClr val="000000"/>
                </a:solidFill>
              </a:rPr>
              <a:t>___</a:t>
            </a:r>
            <a:r>
              <a:rPr lang="en-US" altLang="zh-CN" kern="0" dirty="0" smtClean="0">
                <a:solidFill>
                  <a:srgbClr val="000000"/>
                </a:solidFill>
              </a:rPr>
              <a:t>_(</a:t>
            </a:r>
            <a:r>
              <a:rPr lang="en-US" altLang="zh-CN" kern="0" dirty="0">
                <a:solidFill>
                  <a:srgbClr val="000000"/>
                </a:solidFill>
              </a:rPr>
              <a:t>news) in today’s newspaper?</a:t>
            </a:r>
            <a:endParaRPr lang="en-US" altLang="zh-CN" kern="0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</a:rPr>
              <a:t>3. </a:t>
            </a:r>
            <a:r>
              <a:rPr lang="en-US" altLang="zh-CN" kern="0" dirty="0">
                <a:solidFill>
                  <a:srgbClr val="000000"/>
                </a:solidFill>
              </a:rPr>
              <a:t>John likes different kinds of museums. He thinks they’re </a:t>
            </a:r>
            <a:r>
              <a:rPr lang="en-US" altLang="zh-CN" kern="0" dirty="0" smtClean="0">
                <a:solidFill>
                  <a:srgbClr val="000000"/>
                </a:solidFill>
              </a:rPr>
              <a:t>_______</a:t>
            </a:r>
            <a:r>
              <a:rPr lang="en-US" altLang="zh-CN" kern="0" dirty="0">
                <a:solidFill>
                  <a:srgbClr val="000000"/>
                </a:solidFill>
              </a:rPr>
              <a:t>___ </a:t>
            </a:r>
            <a:r>
              <a:rPr lang="en-US" altLang="zh-CN" kern="0" dirty="0" smtClean="0">
                <a:solidFill>
                  <a:srgbClr val="000000"/>
                </a:solidFill>
              </a:rPr>
              <a:t>(</a:t>
            </a:r>
            <a:r>
              <a:rPr lang="en-US" altLang="zh-CN" kern="0" dirty="0">
                <a:solidFill>
                  <a:srgbClr val="000000"/>
                </a:solidFill>
              </a:rPr>
              <a:t>education) and interesting.</a:t>
            </a:r>
            <a:endParaRPr lang="en-US" altLang="zh-CN" kern="0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</a:rPr>
              <a:t>4. </a:t>
            </a:r>
            <a:r>
              <a:rPr lang="en-US" altLang="zh-CN" kern="0" dirty="0">
                <a:solidFill>
                  <a:srgbClr val="000000"/>
                </a:solidFill>
              </a:rPr>
              <a:t>You can’t expect </a:t>
            </a:r>
            <a:r>
              <a:rPr lang="en-US" altLang="zh-CN" kern="0" dirty="0" smtClean="0">
                <a:solidFill>
                  <a:srgbClr val="000000"/>
                </a:solidFill>
              </a:rPr>
              <a:t>______</a:t>
            </a:r>
            <a:r>
              <a:rPr lang="en-US" altLang="zh-CN" kern="0" dirty="0">
                <a:solidFill>
                  <a:srgbClr val="000000"/>
                </a:solidFill>
              </a:rPr>
              <a:t>___</a:t>
            </a:r>
            <a:r>
              <a:rPr lang="en-US" altLang="zh-CN" kern="0" dirty="0" smtClean="0">
                <a:solidFill>
                  <a:srgbClr val="000000"/>
                </a:solidFill>
              </a:rPr>
              <a:t>_(</a:t>
            </a:r>
            <a:r>
              <a:rPr lang="en-US" altLang="zh-CN" kern="0" dirty="0">
                <a:solidFill>
                  <a:srgbClr val="000000"/>
                </a:solidFill>
              </a:rPr>
              <a:t>learn) a new language in a short time.</a:t>
            </a:r>
            <a:endParaRPr lang="en-US" altLang="zh-CN" kern="0" dirty="0">
              <a:solidFill>
                <a:srgbClr val="000000"/>
              </a:solidFill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</a:rPr>
              <a:t>5. </a:t>
            </a:r>
            <a:r>
              <a:rPr lang="en-US" altLang="zh-CN" kern="0" dirty="0">
                <a:solidFill>
                  <a:srgbClr val="000000"/>
                </a:solidFill>
              </a:rPr>
              <a:t>Do you have any </a:t>
            </a:r>
            <a:r>
              <a:rPr lang="en-US" altLang="zh-CN" kern="0" dirty="0" smtClean="0">
                <a:solidFill>
                  <a:srgbClr val="000000"/>
                </a:solidFill>
              </a:rPr>
              <a:t>______</a:t>
            </a:r>
            <a:r>
              <a:rPr lang="en-US" altLang="zh-CN" kern="0" dirty="0">
                <a:solidFill>
                  <a:srgbClr val="000000"/>
                </a:solidFill>
              </a:rPr>
              <a:t>___</a:t>
            </a:r>
            <a:r>
              <a:rPr lang="en-US" altLang="zh-CN" kern="0" dirty="0" smtClean="0">
                <a:solidFill>
                  <a:srgbClr val="000000"/>
                </a:solidFill>
              </a:rPr>
              <a:t>_(</a:t>
            </a:r>
            <a:r>
              <a:rPr lang="en-US" altLang="zh-CN" kern="0" dirty="0">
                <a:solidFill>
                  <a:srgbClr val="000000"/>
                </a:solidFill>
              </a:rPr>
              <a:t>plan) for the weekend?</a:t>
            </a:r>
            <a:endParaRPr lang="en-US" altLang="zh-CN" kern="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37439" y="1491167"/>
            <a:ext cx="2165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</a:rPr>
              <a:t>happened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27918" y="2706276"/>
            <a:ext cx="1140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</a:rPr>
              <a:t>news 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80403" y="4480872"/>
            <a:ext cx="1639416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</a:rPr>
              <a:t> to learn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6274" y="3863198"/>
            <a:ext cx="2581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</a:rPr>
              <a:t>educational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05558" y="5591753"/>
            <a:ext cx="1304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</a:rPr>
              <a:t>plans 	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06" y="130650"/>
            <a:ext cx="3823826" cy="102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7408" y="985483"/>
            <a:ext cx="10585176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zh-CN" altLang="zh-CN" kern="0" dirty="0">
                <a:solidFill>
                  <a:srgbClr val="0000FF"/>
                </a:solidFill>
                <a:cs typeface="宋体" panose="02010600030101010101" pitchFamily="2" charset="-122"/>
              </a:rPr>
              <a:t>Ⅱ</a:t>
            </a:r>
            <a:r>
              <a:rPr lang="en-US" altLang="zh-CN" kern="0" dirty="0">
                <a:solidFill>
                  <a:srgbClr val="0000FF"/>
                </a:solidFill>
                <a:cs typeface="宋体" panose="02010600030101010101" pitchFamily="2" charset="-122"/>
              </a:rPr>
              <a:t>. </a:t>
            </a:r>
            <a:r>
              <a:rPr lang="zh-CN" altLang="zh-CN" kern="0" dirty="0">
                <a:solidFill>
                  <a:srgbClr val="0000FF"/>
                </a:solidFill>
                <a:cs typeface="宋体" panose="02010600030101010101" pitchFamily="2" charset="-122"/>
              </a:rPr>
              <a:t>根据汉语意思，完成英语句子，每空一词。</a:t>
            </a:r>
            <a:endParaRPr lang="zh-CN" altLang="zh-CN" kern="0" dirty="0">
              <a:solidFill>
                <a:srgbClr val="0000FF"/>
              </a:solidFill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宋体" panose="02010600030101010101" pitchFamily="2" charset="-122"/>
              </a:rPr>
              <a:t>1. </a:t>
            </a:r>
            <a:r>
              <a:rPr lang="zh-CN" altLang="en-US" kern="0" dirty="0">
                <a:cs typeface="宋体" panose="02010600030101010101" pitchFamily="2" charset="-122"/>
              </a:rPr>
              <a:t>他们花了一年的时间环游世界。</a:t>
            </a:r>
            <a:endParaRPr lang="zh-CN" altLang="en-US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cs typeface="宋体" panose="02010600030101010101" pitchFamily="2" charset="-122"/>
              </a:rPr>
              <a:t>    They </a:t>
            </a:r>
            <a:r>
              <a:rPr lang="en-US" altLang="zh-CN" kern="0" dirty="0">
                <a:cs typeface="宋体" panose="02010600030101010101" pitchFamily="2" charset="-122"/>
              </a:rPr>
              <a:t>spent a year travelling _______ _______ _______.</a:t>
            </a:r>
            <a:endParaRPr lang="en-US" altLang="zh-CN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宋体" panose="02010600030101010101" pitchFamily="2" charset="-122"/>
              </a:rPr>
              <a:t>2. </a:t>
            </a:r>
            <a:r>
              <a:rPr lang="zh-CN" altLang="en-US" kern="0" dirty="0">
                <a:cs typeface="宋体" panose="02010600030101010101" pitchFamily="2" charset="-122"/>
              </a:rPr>
              <a:t>请帮我弄清楚会议什么时候开始。</a:t>
            </a:r>
            <a:endParaRPr lang="zh-CN" altLang="en-US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cs typeface="宋体" panose="02010600030101010101" pitchFamily="2" charset="-122"/>
              </a:rPr>
              <a:t>    Please </a:t>
            </a:r>
            <a:r>
              <a:rPr lang="en-US" altLang="zh-CN" kern="0" dirty="0">
                <a:cs typeface="宋体" panose="02010600030101010101" pitchFamily="2" charset="-122"/>
              </a:rPr>
              <a:t>help me _______ _______ what time the meeting starts.</a:t>
            </a:r>
            <a:endParaRPr lang="en-US" altLang="zh-CN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宋体" panose="02010600030101010101" pitchFamily="2" charset="-122"/>
              </a:rPr>
              <a:t>3. </a:t>
            </a:r>
            <a:r>
              <a:rPr lang="zh-CN" altLang="en-US" kern="0" dirty="0">
                <a:cs typeface="宋体" panose="02010600030101010101" pitchFamily="2" charset="-122"/>
              </a:rPr>
              <a:t>我喜欢</a:t>
            </a:r>
            <a:r>
              <a:rPr lang="en-US" altLang="zh-CN" kern="0" dirty="0">
                <a:cs typeface="宋体" panose="02010600030101010101" pitchFamily="2" charset="-122"/>
              </a:rPr>
              <a:t>Helen</a:t>
            </a:r>
            <a:r>
              <a:rPr lang="zh-CN" altLang="en-US" kern="0" dirty="0">
                <a:cs typeface="宋体" panose="02010600030101010101" pitchFamily="2" charset="-122"/>
              </a:rPr>
              <a:t>，我认为我可以从她身上学到很多。</a:t>
            </a:r>
            <a:endParaRPr lang="zh-CN" altLang="en-US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cs typeface="宋体" panose="02010600030101010101" pitchFamily="2" charset="-122"/>
              </a:rPr>
              <a:t>    I </a:t>
            </a:r>
            <a:r>
              <a:rPr lang="en-US" altLang="zh-CN" kern="0" dirty="0">
                <a:cs typeface="宋体" panose="02010600030101010101" pitchFamily="2" charset="-122"/>
              </a:rPr>
              <a:t>like Helen and I think I can _______ _______ _______ _______ _______.</a:t>
            </a:r>
            <a:endParaRPr lang="en-US" altLang="zh-CN" kern="0" dirty="0"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0016" y="2060848"/>
            <a:ext cx="4824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</a:rPr>
              <a:t>around </a:t>
            </a:r>
            <a:r>
              <a:rPr lang="en-US" altLang="zh-CN" kern="0" dirty="0" smtClean="0">
                <a:solidFill>
                  <a:srgbClr val="FF0000"/>
                </a:solidFill>
              </a:rPr>
              <a:t>     the       world 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9776" y="3275340"/>
            <a:ext cx="3133947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</a:rPr>
              <a:t>find </a:t>
            </a:r>
            <a:r>
              <a:rPr lang="en-US" altLang="zh-CN" kern="0" dirty="0" smtClean="0">
                <a:solidFill>
                  <a:srgbClr val="FF0000"/>
                </a:solidFill>
              </a:rPr>
              <a:t>       out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78028" y="5085184"/>
            <a:ext cx="9721080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</a:rPr>
              <a:t>                                                   learn         a             lot </a:t>
            </a:r>
            <a:endParaRPr lang="en-US" altLang="zh-CN" kern="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</a:rPr>
              <a:t>from          her 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1424" y="1196752"/>
            <a:ext cx="10585176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宋体" panose="02010600030101010101" pitchFamily="2" charset="-122"/>
              </a:rPr>
              <a:t>4. Mary</a:t>
            </a:r>
            <a:r>
              <a:rPr lang="zh-CN" altLang="en-US" kern="0" dirty="0">
                <a:cs typeface="宋体" panose="02010600030101010101" pitchFamily="2" charset="-122"/>
              </a:rPr>
              <a:t>通过她的舞蹈赢了才艺秀。</a:t>
            </a:r>
            <a:endParaRPr lang="zh-CN" altLang="en-US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宋体" panose="02010600030101010101" pitchFamily="2" charset="-122"/>
              </a:rPr>
              <a:t> </a:t>
            </a:r>
            <a:r>
              <a:rPr lang="en-US" altLang="zh-CN" kern="0" dirty="0" smtClean="0">
                <a:cs typeface="宋体" panose="02010600030101010101" pitchFamily="2" charset="-122"/>
              </a:rPr>
              <a:t>   Mary </a:t>
            </a:r>
            <a:r>
              <a:rPr lang="en-US" altLang="zh-CN" kern="0" dirty="0">
                <a:cs typeface="宋体" panose="02010600030101010101" pitchFamily="2" charset="-122"/>
              </a:rPr>
              <a:t>won the _________ ________ by her dancing.</a:t>
            </a:r>
            <a:endParaRPr lang="en-US" altLang="zh-CN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宋体" panose="02010600030101010101" pitchFamily="2" charset="-122"/>
              </a:rPr>
              <a:t>5. </a:t>
            </a:r>
            <a:r>
              <a:rPr lang="zh-CN" altLang="en-US" kern="0" dirty="0">
                <a:cs typeface="宋体" panose="02010600030101010101" pitchFamily="2" charset="-122"/>
              </a:rPr>
              <a:t>我很害怕，但是生活必须继续下去。</a:t>
            </a:r>
            <a:endParaRPr lang="zh-CN" altLang="en-US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cs typeface="宋体" panose="02010600030101010101" pitchFamily="2" charset="-122"/>
              </a:rPr>
              <a:t>    I </a:t>
            </a:r>
            <a:r>
              <a:rPr lang="en-US" altLang="zh-CN" kern="0" dirty="0">
                <a:cs typeface="宋体" panose="02010600030101010101" pitchFamily="2" charset="-122"/>
              </a:rPr>
              <a:t>was afraid, but life must _________ _________.</a:t>
            </a:r>
            <a:endParaRPr lang="en-US" altLang="zh-CN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cs typeface="宋体" panose="02010600030101010101" pitchFamily="2" charset="-122"/>
              </a:rPr>
              <a:t>6. </a:t>
            </a:r>
            <a:r>
              <a:rPr lang="zh-CN" altLang="en-US" kern="0" dirty="0">
                <a:cs typeface="宋体" panose="02010600030101010101" pitchFamily="2" charset="-122"/>
              </a:rPr>
              <a:t>我们对两种语言的不同之处进行了讨论。</a:t>
            </a:r>
            <a:endParaRPr lang="zh-CN" altLang="en-US" kern="0" dirty="0">
              <a:cs typeface="宋体" panose="02010600030101010101" pitchFamily="2" charset="-122"/>
            </a:endParaRPr>
          </a:p>
          <a:p>
            <a:pPr marL="446405" indent="-446405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 smtClean="0">
                <a:cs typeface="宋体" panose="02010600030101010101" pitchFamily="2" charset="-122"/>
              </a:rPr>
              <a:t>    We </a:t>
            </a:r>
            <a:r>
              <a:rPr lang="en-US" altLang="zh-CN" kern="0" dirty="0">
                <a:cs typeface="宋体" panose="02010600030101010101" pitchFamily="2" charset="-122"/>
              </a:rPr>
              <a:t>_________ _________ _________ _________ the differences between two languages. </a:t>
            </a:r>
            <a:endParaRPr lang="en-US" altLang="zh-CN" kern="0" dirty="0"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776" y="1706204"/>
            <a:ext cx="3240360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</a:rPr>
              <a:t>talent </a:t>
            </a:r>
            <a:r>
              <a:rPr lang="en-US" altLang="zh-CN" kern="0" dirty="0" smtClean="0">
                <a:solidFill>
                  <a:srgbClr val="FF0000"/>
                </a:solidFill>
              </a:rPr>
              <a:t>         show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12024" y="2792233"/>
            <a:ext cx="2726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</a:rPr>
              <a:t> go               on 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7568" y="4022818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</a:rPr>
              <a:t>  had              a            discussion     about</a:t>
            </a:r>
            <a:endParaRPr lang="zh-CN" altLang="zh-CN" kern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39416" y="793752"/>
            <a:ext cx="10224589" cy="30469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9955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17625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2593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336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90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48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05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624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What </a:t>
            </a:r>
            <a:r>
              <a:rPr kumimoji="1" lang="en-US" altLang="zh-CN" dirty="0" smtClean="0"/>
              <a:t>do/does </a:t>
            </a:r>
            <a:r>
              <a:rPr kumimoji="1" lang="en-US" altLang="zh-CN" dirty="0"/>
              <a:t>sb. think of ...?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某人认为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  <a:r>
              <a:rPr kumimoji="1" lang="zh-CN" altLang="en-US" dirty="0" smtClean="0">
                <a:solidFill>
                  <a:srgbClr val="FF0000"/>
                </a:solidFill>
              </a:rPr>
              <a:t>怎么样？与</a:t>
            </a:r>
            <a:r>
              <a:rPr kumimoji="1" lang="en-US" altLang="zh-CN" dirty="0">
                <a:solidFill>
                  <a:srgbClr val="FF0000"/>
                </a:solidFill>
              </a:rPr>
              <a:t>How </a:t>
            </a:r>
            <a:r>
              <a:rPr kumimoji="1" lang="en-US" altLang="zh-CN" dirty="0" smtClean="0">
                <a:solidFill>
                  <a:srgbClr val="FF0000"/>
                </a:solidFill>
              </a:rPr>
              <a:t>do/does </a:t>
            </a:r>
            <a:r>
              <a:rPr kumimoji="1" lang="en-US" altLang="zh-CN" dirty="0">
                <a:solidFill>
                  <a:srgbClr val="FF0000"/>
                </a:solidFill>
              </a:rPr>
              <a:t>sb. like ...?</a:t>
            </a:r>
            <a:r>
              <a:rPr kumimoji="1" lang="zh-CN" altLang="en-US" dirty="0">
                <a:solidFill>
                  <a:srgbClr val="FF0000"/>
                </a:solidFill>
              </a:rPr>
              <a:t>同义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，询</a:t>
            </a:r>
            <a:r>
              <a:rPr kumimoji="1" lang="zh-CN" altLang="en-US" dirty="0">
                <a:solidFill>
                  <a:srgbClr val="FF0000"/>
                </a:solidFill>
              </a:rPr>
              <a:t>问对某事物或某人的观点或看</a:t>
            </a:r>
            <a:r>
              <a:rPr kumimoji="1" lang="zh-CN" altLang="en-US" dirty="0" smtClean="0">
                <a:solidFill>
                  <a:srgbClr val="FF0000"/>
                </a:solidFill>
              </a:rPr>
              <a:t>法；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dirty="0"/>
              <a:t>回答时可用</a:t>
            </a:r>
            <a:r>
              <a:rPr kumimoji="1" lang="en-US" altLang="zh-CN" dirty="0"/>
              <a:t>love, like, don’t mind, don’t like, can’t stand</a:t>
            </a:r>
            <a:r>
              <a:rPr kumimoji="1" lang="zh-CN" altLang="en-US" dirty="0"/>
              <a:t>等来表达对某事物或某人的好恶程度。</a:t>
            </a:r>
            <a:endParaRPr kumimoji="1" lang="en-US" altLang="zh-CN" dirty="0"/>
          </a:p>
        </p:txBody>
      </p:sp>
      <p:sp>
        <p:nvSpPr>
          <p:cNvPr id="91139" name="Text Box 5"/>
          <p:cNvSpPr txBox="1">
            <a:spLocks noChangeArrowheads="1"/>
          </p:cNvSpPr>
          <p:nvPr/>
        </p:nvSpPr>
        <p:spPr bwMode="auto">
          <a:xfrm>
            <a:off x="3395540" y="3796290"/>
            <a:ext cx="12969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solidFill>
                  <a:srgbClr val="3333FF"/>
                </a:solidFill>
                <a:latin typeface="Arial" panose="020B0604020202020204" pitchFamily="34" charset="0"/>
              </a:rPr>
              <a:t>love</a:t>
            </a:r>
            <a:endParaRPr lang="en-US" altLang="zh-CN" sz="340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91140" name="Text Box 5"/>
          <p:cNvSpPr txBox="1">
            <a:spLocks noChangeArrowheads="1"/>
          </p:cNvSpPr>
          <p:nvPr/>
        </p:nvSpPr>
        <p:spPr bwMode="auto">
          <a:xfrm>
            <a:off x="3395540" y="4443990"/>
            <a:ext cx="12969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00">
                <a:solidFill>
                  <a:srgbClr val="3333FF"/>
                </a:solidFill>
                <a:latin typeface="Arial" panose="020B0604020202020204" pitchFamily="34" charset="0"/>
              </a:rPr>
              <a:t>like</a:t>
            </a:r>
            <a:endParaRPr lang="en-US" altLang="zh-CN" sz="340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64" y="3832168"/>
            <a:ext cx="617467" cy="63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2" name="Text Box 5"/>
          <p:cNvSpPr txBox="1">
            <a:spLocks noChangeArrowheads="1"/>
          </p:cNvSpPr>
          <p:nvPr/>
        </p:nvSpPr>
        <p:spPr bwMode="auto">
          <a:xfrm>
            <a:off x="5052890" y="3821691"/>
            <a:ext cx="24479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>
                <a:solidFill>
                  <a:srgbClr val="3333FF"/>
                </a:solidFill>
                <a:latin typeface="Arial" panose="020B0604020202020204" pitchFamily="34" charset="0"/>
              </a:rPr>
              <a:t>don’t mind</a:t>
            </a:r>
            <a:endParaRPr lang="en-US" altLang="zh-CN" sz="300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91143" name="Text Box 5"/>
          <p:cNvSpPr txBox="1">
            <a:spLocks noChangeArrowheads="1"/>
          </p:cNvSpPr>
          <p:nvPr/>
        </p:nvSpPr>
        <p:spPr bwMode="auto">
          <a:xfrm>
            <a:off x="5052890" y="4517016"/>
            <a:ext cx="20161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>
                <a:solidFill>
                  <a:srgbClr val="3333FF"/>
                </a:solidFill>
                <a:latin typeface="Arial" panose="020B0604020202020204" pitchFamily="34" charset="0"/>
              </a:rPr>
              <a:t>don’t like</a:t>
            </a:r>
            <a:endParaRPr lang="en-US" altLang="zh-CN" sz="300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91144" name="Text Box 5"/>
          <p:cNvSpPr txBox="1">
            <a:spLocks noChangeArrowheads="1"/>
          </p:cNvSpPr>
          <p:nvPr/>
        </p:nvSpPr>
        <p:spPr bwMode="auto">
          <a:xfrm>
            <a:off x="7466832" y="4530509"/>
            <a:ext cx="22304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dirty="0">
                <a:solidFill>
                  <a:srgbClr val="3333FF"/>
                </a:solidFill>
                <a:latin typeface="Arial" panose="020B0604020202020204" pitchFamily="34" charset="0"/>
              </a:rPr>
              <a:t>can’t stand</a:t>
            </a:r>
            <a:endParaRPr lang="en-US" altLang="zh-CN" sz="3000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pic>
        <p:nvPicPr>
          <p:cNvPr id="91145" name="Picture 9" descr="哭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52" y="4517016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6" name="Picture 10" descr="哭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06" y="3832495"/>
            <a:ext cx="576262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7" name="Picture 11" descr="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27" y="3867728"/>
            <a:ext cx="576263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8" name="Picture 12" descr="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789" y="3867728"/>
            <a:ext cx="576262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9" name="Picture 13" descr="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2" y="4517016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0" name="Picture 14" descr="哭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072" y="3816900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199456" y="4976777"/>
            <a:ext cx="8353425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e.g. —</a:t>
            </a:r>
            <a:r>
              <a:rPr kumimoji="1" lang="en-US" altLang="zh-CN" dirty="0">
                <a:solidFill>
                  <a:srgbClr val="FF0000"/>
                </a:solidFill>
              </a:rPr>
              <a:t>What do you think of </a:t>
            </a:r>
            <a:r>
              <a:rPr kumimoji="1" lang="en-US" altLang="zh-CN" dirty="0"/>
              <a:t>soap operas?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       </a:t>
            </a:r>
            <a:r>
              <a:rPr kumimoji="1" lang="en-US" altLang="zh-CN" dirty="0" smtClean="0"/>
              <a:t>    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= </a:t>
            </a:r>
            <a:r>
              <a:rPr kumimoji="1" lang="en-US" altLang="zh-CN" dirty="0">
                <a:solidFill>
                  <a:srgbClr val="FF0000"/>
                </a:solidFill>
              </a:rPr>
              <a:t>How do you like </a:t>
            </a:r>
            <a:r>
              <a:rPr kumimoji="1" lang="en-US" altLang="zh-CN" dirty="0"/>
              <a:t>soap operas</a:t>
            </a:r>
            <a:r>
              <a:rPr kumimoji="1" lang="en-US" altLang="zh-CN" dirty="0" smtClean="0"/>
              <a:t>?)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       —I </a:t>
            </a:r>
            <a:r>
              <a:rPr kumimoji="1" lang="en-US" altLang="zh-CN" dirty="0">
                <a:solidFill>
                  <a:srgbClr val="FF0000"/>
                </a:solidFill>
              </a:rPr>
              <a:t>don’t mind</a:t>
            </a:r>
            <a:r>
              <a:rPr kumimoji="1" lang="en-US" altLang="zh-CN" dirty="0"/>
              <a:t> them.</a:t>
            </a:r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270" y="199632"/>
            <a:ext cx="2037755" cy="1066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9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/>
      <p:bldP spid="91140" grpId="0"/>
      <p:bldP spid="91142" grpId="0"/>
      <p:bldP spid="91143" grpId="0"/>
      <p:bldP spid="9114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51384" y="1844824"/>
            <a:ext cx="11208568" cy="4228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latin typeface="+mn-lt"/>
              </a:rPr>
              <a:t>Make a conversation by using the following expressions.</a:t>
            </a:r>
            <a:endParaRPr lang="zh-CN" altLang="en-US" dirty="0">
              <a:latin typeface="+mn-lt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i="1" dirty="0"/>
              <a:t>1. What do you think of …?</a:t>
            </a:r>
            <a:endParaRPr lang="en-US" altLang="zh-CN" i="1" dirty="0"/>
          </a:p>
          <a:p>
            <a:pPr marL="363855" indent="-363855" eaLnBrk="1" hangingPunct="1">
              <a:lnSpc>
                <a:spcPct val="120000"/>
              </a:lnSpc>
            </a:pPr>
            <a:r>
              <a:rPr lang="en-US" altLang="zh-CN" i="1" dirty="0"/>
              <a:t>    I like / I don’t like / don’t mind / can’t </a:t>
            </a:r>
            <a:r>
              <a:rPr lang="en-US" altLang="zh-CN" i="1" dirty="0" smtClean="0"/>
              <a:t>stand</a:t>
            </a:r>
            <a:r>
              <a:rPr lang="en-US" altLang="zh-CN" i="1" dirty="0"/>
              <a:t>…</a:t>
            </a:r>
            <a:endParaRPr lang="en-US" altLang="zh-CN" i="1" dirty="0"/>
          </a:p>
          <a:p>
            <a:pPr eaLnBrk="1" hangingPunct="1">
              <a:lnSpc>
                <a:spcPct val="120000"/>
              </a:lnSpc>
            </a:pPr>
            <a:r>
              <a:rPr lang="en-US" altLang="zh-CN" i="1" dirty="0"/>
              <a:t>    I think it’s / they’re…</a:t>
            </a:r>
            <a:endParaRPr lang="en-US" altLang="zh-CN" i="1" dirty="0"/>
          </a:p>
          <a:p>
            <a:pPr eaLnBrk="1" hangingPunct="1">
              <a:lnSpc>
                <a:spcPct val="120000"/>
              </a:lnSpc>
            </a:pPr>
            <a:r>
              <a:rPr lang="en-US" altLang="zh-CN" i="1" dirty="0"/>
              <a:t>2. plan to do…      </a:t>
            </a:r>
            <a:r>
              <a:rPr lang="en-US" altLang="zh-CN" i="1" dirty="0" smtClean="0"/>
              <a:t>            3</a:t>
            </a:r>
            <a:r>
              <a:rPr lang="en-US" altLang="zh-CN" i="1" dirty="0"/>
              <a:t>. hope to do…  </a:t>
            </a:r>
            <a:endParaRPr lang="en-US" altLang="zh-CN" i="1" dirty="0"/>
          </a:p>
          <a:p>
            <a:pPr eaLnBrk="1" hangingPunct="1">
              <a:lnSpc>
                <a:spcPct val="120000"/>
              </a:lnSpc>
            </a:pPr>
            <a:r>
              <a:rPr lang="en-US" altLang="zh-CN" i="1" dirty="0"/>
              <a:t>4. find out …         </a:t>
            </a:r>
            <a:r>
              <a:rPr lang="en-US" altLang="zh-CN" i="1" dirty="0" smtClean="0"/>
              <a:t>           5</a:t>
            </a:r>
            <a:r>
              <a:rPr lang="en-US" altLang="zh-CN" i="1" dirty="0"/>
              <a:t>. can’t stand …</a:t>
            </a:r>
            <a:endParaRPr lang="en-US" altLang="zh-CN" i="1" dirty="0"/>
          </a:p>
          <a:p>
            <a:pPr eaLnBrk="1" hangingPunct="1">
              <a:lnSpc>
                <a:spcPct val="120000"/>
              </a:lnSpc>
            </a:pPr>
            <a:r>
              <a:rPr lang="en-US" altLang="zh-CN" i="1" dirty="0"/>
              <a:t>6. expect to do…</a:t>
            </a:r>
            <a:endParaRPr lang="en-US" altLang="zh-CN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76672"/>
            <a:ext cx="5055601" cy="1223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468884" y="1663617"/>
            <a:ext cx="8243888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1. What does Mark plan to do later?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2. What does Jack think of talk shows?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3. Does Jack like </a:t>
            </a:r>
            <a:r>
              <a:rPr kumimoji="1" lang="en-US" altLang="zh-CN" dirty="0" smtClean="0"/>
              <a:t>the news?</a:t>
            </a:r>
            <a:endParaRPr kumimoji="1" lang="en-US" altLang="zh-CN" dirty="0"/>
          </a:p>
        </p:txBody>
      </p:sp>
      <p:sp>
        <p:nvSpPr>
          <p:cNvPr id="52228" name="Text Box 5"/>
          <p:cNvSpPr txBox="1">
            <a:spLocks noChangeArrowheads="1"/>
          </p:cNvSpPr>
          <p:nvPr/>
        </p:nvSpPr>
        <p:spPr bwMode="auto">
          <a:xfrm>
            <a:off x="1343472" y="980728"/>
            <a:ext cx="77768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Listen again and answer the questions.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1959336" y="2237588"/>
            <a:ext cx="5078412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He plans to watch TV.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1937196" y="3469826"/>
            <a:ext cx="8424415" cy="12741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He doesn’t mind them, but sometimes they can be a bit boring.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Text Box 22"/>
          <p:cNvSpPr txBox="1">
            <a:spLocks noChangeArrowheads="1"/>
          </p:cNvSpPr>
          <p:nvPr/>
        </p:nvSpPr>
        <p:spPr bwMode="auto">
          <a:xfrm>
            <a:off x="1932406" y="5217680"/>
            <a:ext cx="3167062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Yes, he does.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" name="Section A 1b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1113934"/>
            <a:ext cx="1149360" cy="1149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631257" y="1387281"/>
            <a:ext cx="907325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/>
              <a:t>4. What does Jack think of talent shows?</a:t>
            </a: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eaLnBrk="1" hangingPunct="1">
              <a:lnSpc>
                <a:spcPct val="120000"/>
              </a:lnSpc>
            </a:pPr>
            <a:endParaRPr kumimoji="1" lang="en-US" altLang="zh-CN" dirty="0"/>
          </a:p>
          <a:p>
            <a:pPr marL="446405" indent="-446405" eaLnBrk="1" hangingPunct="1">
              <a:lnSpc>
                <a:spcPct val="120000"/>
              </a:lnSpc>
            </a:pPr>
            <a:r>
              <a:rPr kumimoji="1" lang="en-US" altLang="zh-CN" dirty="0"/>
              <a:t>5. Does Mark want to watch the soccer </a:t>
            </a:r>
            <a:r>
              <a:rPr kumimoji="1" lang="en-US" altLang="zh-CN" dirty="0" smtClean="0"/>
              <a:t>game </a:t>
            </a:r>
            <a:r>
              <a:rPr kumimoji="1" lang="en-US" altLang="zh-CN" dirty="0"/>
              <a:t>at 5:00? How about Jack?</a:t>
            </a:r>
            <a:endParaRPr kumimoji="1" lang="en-US" altLang="zh-CN" dirty="0"/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63552" y="1963122"/>
            <a:ext cx="8640959" cy="12741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He usually can’t stand them, but the new one is quite funny.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2063552" y="4365104"/>
            <a:ext cx="5327650" cy="683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Yes, he does. So does Jack.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2">
            <a:lum bright="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9" t="21561" r="13239" b="19585"/>
          <a:stretch>
            <a:fillRect/>
          </a:stretch>
        </p:blipFill>
        <p:spPr bwMode="auto">
          <a:xfrm rot="21540000">
            <a:off x="3359151" y="188914"/>
            <a:ext cx="4981575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4" name="Line 6"/>
          <p:cNvSpPr>
            <a:spLocks noChangeShapeType="1"/>
          </p:cNvSpPr>
          <p:nvPr/>
        </p:nvSpPr>
        <p:spPr bwMode="auto">
          <a:xfrm>
            <a:off x="4800601" y="1844675"/>
            <a:ext cx="180022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5" name="Oval 7"/>
          <p:cNvSpPr>
            <a:spLocks noChangeArrowheads="1"/>
          </p:cNvSpPr>
          <p:nvPr/>
        </p:nvSpPr>
        <p:spPr bwMode="auto">
          <a:xfrm>
            <a:off x="6635452" y="1417431"/>
            <a:ext cx="971849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7826376" y="1341439"/>
            <a:ext cx="1509713" cy="579437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>
                <a:solidFill>
                  <a:schemeClr val="bg1"/>
                </a:solidFill>
              </a:rPr>
              <a:t>脱口秀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977" name="Oval 9"/>
          <p:cNvSpPr>
            <a:spLocks noChangeArrowheads="1"/>
          </p:cNvSpPr>
          <p:nvPr/>
        </p:nvSpPr>
        <p:spPr bwMode="auto">
          <a:xfrm>
            <a:off x="4727575" y="3860800"/>
            <a:ext cx="1079500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2000247" y="3945792"/>
            <a:ext cx="1799878" cy="579438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chemeClr val="bg1"/>
                </a:solidFill>
              </a:rPr>
              <a:t>才艺秀  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3979" name="Line 11"/>
          <p:cNvSpPr>
            <a:spLocks noChangeShapeType="1"/>
          </p:cNvSpPr>
          <p:nvPr/>
        </p:nvSpPr>
        <p:spPr bwMode="auto">
          <a:xfrm flipV="1">
            <a:off x="7176120" y="4221088"/>
            <a:ext cx="216073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>
            <a:off x="4324657" y="2279649"/>
            <a:ext cx="1584301" cy="1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82" name="Oval 14"/>
          <p:cNvSpPr>
            <a:spLocks noChangeArrowheads="1"/>
          </p:cNvSpPr>
          <p:nvPr/>
        </p:nvSpPr>
        <p:spPr bwMode="auto">
          <a:xfrm>
            <a:off x="5880101" y="5022378"/>
            <a:ext cx="1148755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7967663" y="4941889"/>
            <a:ext cx="1917700" cy="579437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>
                <a:solidFill>
                  <a:schemeClr val="bg1"/>
                </a:solidFill>
              </a:rPr>
              <a:t>足球比赛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6240464" y="2205038"/>
            <a:ext cx="3049587" cy="588962"/>
          </a:xfrm>
          <a:prstGeom prst="rect">
            <a:avLst/>
          </a:prstGeom>
          <a:solidFill>
            <a:srgbClr val="FFFF99">
              <a:alpha val="87000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>
                <a:solidFill>
                  <a:srgbClr val="FF0000"/>
                </a:solidFill>
              </a:rPr>
              <a:t>我不介意它们。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7464426" y="2923730"/>
            <a:ext cx="3068469" cy="1077218"/>
          </a:xfrm>
          <a:prstGeom prst="rect">
            <a:avLst/>
          </a:prstGeom>
          <a:solidFill>
            <a:srgbClr val="FFFF99">
              <a:alpha val="87000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FF0000"/>
                </a:solidFill>
              </a:rPr>
              <a:t>I can’t stand ... 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我无法忍受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endParaRPr lang="en-US" altLang="zh-CN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2566988" y="333376"/>
            <a:ext cx="5003800" cy="1076325"/>
          </a:xfrm>
          <a:prstGeom prst="rect">
            <a:avLst/>
          </a:prstGeom>
          <a:solidFill>
            <a:srgbClr val="FFFF99">
              <a:alpha val="87000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What do you think of</a:t>
            </a:r>
            <a:r>
              <a:rPr lang="en-US" altLang="zh-CN" dirty="0" smtClean="0">
                <a:solidFill>
                  <a:srgbClr val="FF0000"/>
                </a:solidFill>
              </a:rPr>
              <a:t>…?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你觉得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……</a:t>
            </a:r>
            <a:r>
              <a:rPr lang="zh-CN" altLang="en-US" dirty="0">
                <a:solidFill>
                  <a:srgbClr val="FF0000"/>
                </a:solidFill>
              </a:rPr>
              <a:t>怎么样？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5015880" y="4644428"/>
            <a:ext cx="868872" cy="870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8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 bldLvl="0" animBg="1"/>
      <p:bldP spid="83975" grpId="0" bldLvl="0" animBg="1"/>
      <p:bldP spid="83976" grpId="0" bldLvl="0" animBg="1"/>
      <p:bldP spid="83977" grpId="0" bldLvl="0" animBg="1"/>
      <p:bldP spid="83978" grpId="0" bldLvl="0" animBg="1"/>
      <p:bldP spid="83979" grpId="0" bldLvl="0" animBg="1"/>
      <p:bldP spid="83981" grpId="0" bldLvl="0" animBg="1"/>
      <p:bldP spid="83982" grpId="0" bldLvl="0" animBg="1"/>
      <p:bldP spid="83983" grpId="0" bldLvl="0" animBg="1"/>
      <p:bldP spid="83984" grpId="0" bldLvl="0" animBg="1"/>
      <p:bldP spid="83985" grpId="0" bldLvl="0" animBg="1"/>
      <p:bldP spid="83986" grpId="0" bldLvl="0" animBg="1"/>
      <p:bldP spid="1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WordArt 2"/>
          <p:cNvSpPr>
            <a:spLocks noChangeArrowheads="1" noChangeShapeType="1" noTextEdit="1"/>
          </p:cNvSpPr>
          <p:nvPr/>
        </p:nvSpPr>
        <p:spPr bwMode="auto">
          <a:xfrm>
            <a:off x="6959601" y="692150"/>
            <a:ext cx="2720975" cy="12001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chemeClr val="tx1"/>
                  </a:solidFill>
                  <a:round/>
                </a:ln>
                <a:solidFill>
                  <a:srgbClr val="FFFF00"/>
                </a:soli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Unit 5</a:t>
            </a:r>
            <a:endParaRPr lang="zh-CN" altLang="en-US" sz="3600" kern="10">
              <a:ln w="9525">
                <a:solidFill>
                  <a:schemeClr val="tx1"/>
                </a:solidFill>
                <a:round/>
              </a:ln>
              <a:solidFill>
                <a:srgbClr val="FFFF00"/>
              </a:solidFill>
              <a:effectLst>
                <a:outerShdw dist="53882" dir="2700000" algn="ctr" rotWithShape="0">
                  <a:srgbClr val="9999FF">
                    <a:alpha val="8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commondata" val="eyJoZGlkIjoiNDM4NDRhZjIyZDUyMzExNjg0NmQ2NTc2MzhlMmQ2ZTY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10215</Words>
  <Application>WPS 演示</Application>
  <PresentationFormat>宽屏</PresentationFormat>
  <Paragraphs>617</Paragraphs>
  <Slides>51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Aharoni</vt:lpstr>
      <vt:lpstr>幼圆</vt:lpstr>
      <vt:lpstr>Wingdings</vt:lpstr>
      <vt:lpstr>楷体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Pair 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639</cp:revision>
  <dcterms:created xsi:type="dcterms:W3CDTF">2013-03-17T02:35:00Z</dcterms:created>
  <dcterms:modified xsi:type="dcterms:W3CDTF">2024-10-28T02:49:10Z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9D4603A3CEA8476FB037EBAF0C6CBACA_12</vt:lpwstr>
  </property>
  <property fmtid="{D5CDD505-2E9C-101B-9397-08002B2CF9AE}" pid="3" name="KSOProductBuildVer">
    <vt:lpwstr>2052-12.1.0.17440</vt:lpwstr>
  </property>
</Properties>
</file>